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 name="Shape 85"/>
          <p:cNvSpPr/>
          <p:nvPr>
            <p:ph type="sldImg"/>
          </p:nvPr>
        </p:nvSpPr>
        <p:spPr>
          <a:xfrm>
            <a:off x="1143000" y="685800"/>
            <a:ext cx="4572000" cy="3429000"/>
          </a:xfrm>
          <a:prstGeom prst="rect">
            <a:avLst/>
          </a:prstGeom>
        </p:spPr>
        <p:txBody>
          <a:bodyPr/>
          <a:lstStyle/>
          <a:p>
            <a:pPr/>
          </a:p>
        </p:txBody>
      </p:sp>
      <p:sp>
        <p:nvSpPr>
          <p:cNvPr id="86" name="Shape 8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r>
              <a:rPr>
                <a:latin typeface="+mj-lt"/>
                <a:ea typeface="+mj-ea"/>
                <a:cs typeface="+mj-cs"/>
                <a:sym typeface="Helvetica"/>
              </a:rPr>
              <a:t>噪声数据对嵌入质量和学习性能的影响，以及现有方法难以捕捉异构关系间复杂语义转换的问题，进而提出了异构图扩散模型</a:t>
            </a:r>
          </a:p>
          <a:p>
            <a:pPr/>
            <a:r>
              <a:rPr>
                <a:latin typeface="+mj-lt"/>
                <a:ea typeface="+mj-ea"/>
                <a:cs typeface="+mj-cs"/>
                <a:sym typeface="Helvetica"/>
              </a:rPr>
              <a:t>一是噪声数据严重损害嵌入质量和学习性能，现有的异构图神经网络（</a:t>
            </a:r>
            <a:r>
              <a:t>HGNNs</a:t>
            </a:r>
            <a:r>
              <a:rPr>
                <a:latin typeface="+mj-lt"/>
                <a:ea typeface="+mj-ea"/>
                <a:cs typeface="+mj-cs"/>
                <a:sym typeface="Helvetica"/>
              </a:rPr>
              <a:t>）方法在处理异构噪声方面能力有限，自监督学习技术虽试图缓解数据噪声，但缺乏处理复杂异构语义噪声数据的精细机制；这些方法主要依赖于简单的随机数据增强（例如，特征掩蔽、随机游走），忽略了不同关系类型之间可能显著影响噪声分布的关键交互作用。</a:t>
            </a:r>
          </a:p>
          <a:p>
            <a:pPr/>
            <a:r>
              <a:rPr>
                <a:latin typeface="+mj-lt"/>
                <a:ea typeface="+mj-ea"/>
                <a:cs typeface="+mj-cs"/>
                <a:sym typeface="Helvetica"/>
              </a:rPr>
              <a:t>二是现有方法无法有效捕捉异构关系间复杂的语义转换，虽有部分方法采用注意力机制或元路径来捕获依赖关系，但仍不足以编码异构关系类型间复杂的语义转换过程，影响下游预测性能。</a:t>
            </a:r>
          </a:p>
          <a:p>
            <a:pPr/>
            <a:r>
              <a:rPr>
                <a:latin typeface="+mj-lt"/>
                <a:ea typeface="+mj-ea"/>
                <a:cs typeface="+mj-cs"/>
                <a:sym typeface="Helvetica"/>
              </a:rPr>
              <a:t>以一个电商异构图为例，用户与商品之间存在</a:t>
            </a:r>
            <a:r>
              <a:t> “</a:t>
            </a:r>
            <a:r>
              <a:rPr>
                <a:latin typeface="+mj-lt"/>
                <a:ea typeface="+mj-ea"/>
                <a:cs typeface="+mj-cs"/>
                <a:sym typeface="Helvetica"/>
              </a:rPr>
              <a:t>浏览</a:t>
            </a:r>
            <a:r>
              <a:t>”“</a:t>
            </a:r>
            <a:r>
              <a:rPr>
                <a:latin typeface="+mj-lt"/>
                <a:ea typeface="+mj-ea"/>
                <a:cs typeface="+mj-cs"/>
                <a:sym typeface="Helvetica"/>
              </a:rPr>
              <a:t>购买</a:t>
            </a:r>
            <a:r>
              <a:t>”“</a:t>
            </a:r>
            <a:r>
              <a:rPr>
                <a:latin typeface="+mj-lt"/>
                <a:ea typeface="+mj-ea"/>
                <a:cs typeface="+mj-cs"/>
                <a:sym typeface="Helvetica"/>
              </a:rPr>
              <a:t>收藏</a:t>
            </a:r>
            <a:r>
              <a:t>” </a:t>
            </a:r>
            <a:r>
              <a:rPr>
                <a:latin typeface="+mj-lt"/>
                <a:ea typeface="+mj-ea"/>
                <a:cs typeface="+mj-cs"/>
                <a:sym typeface="Helvetica"/>
              </a:rPr>
              <a:t>等多种关系，从用户的浏览行为到最终的购买决策，从一个关系类型到另一个关系类型的语义转换，中间涉及到复杂的语义转换，如用户兴趣的演变、商品属性的权衡等，现有的基于注意力机制或元路径的方法难以全面准确地捕捉这些转换过程。</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a:r>
              <a:rPr>
                <a:latin typeface="+mj-lt"/>
                <a:ea typeface="+mj-ea"/>
                <a:cs typeface="+mj-cs"/>
                <a:sym typeface="Helvetica"/>
              </a:rPr>
              <a:t>这种目标图的一个例子是电子商务推荐系统中用户和项目之间的购买行为图。一旦这个目标图</a:t>
            </a:r>
            <a:r>
              <a:t>G</a:t>
            </a:r>
            <a:r>
              <a:t>𝑡</a:t>
            </a:r>
            <a:r>
              <a:rPr>
                <a:latin typeface="+mj-lt"/>
                <a:ea typeface="+mj-ea"/>
                <a:cs typeface="+mj-cs"/>
                <a:sym typeface="Helvetica"/>
              </a:rPr>
              <a:t>从整个图</a:t>
            </a:r>
            <a:r>
              <a:t>G</a:t>
            </a:r>
            <a:r>
              <a:rPr>
                <a:latin typeface="+mj-lt"/>
                <a:ea typeface="+mj-ea"/>
                <a:cs typeface="+mj-cs"/>
                <a:sym typeface="Helvetica"/>
              </a:rPr>
              <a:t>中移除，剩余的图就被称为辅助图</a:t>
            </a:r>
            <a:r>
              <a:t>G</a:t>
            </a:r>
            <a:r>
              <a:t>𝑠</a:t>
            </a:r>
            <a:r>
              <a:rPr>
                <a:latin typeface="+mj-lt"/>
                <a:ea typeface="+mj-ea"/>
                <a:cs typeface="+mj-cs"/>
                <a:sym typeface="Helvetica"/>
              </a:rPr>
              <a:t>（也称为源图）</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 4.1</a:t>
            </a:r>
            <a:r>
              <a:rPr>
                <a:latin typeface="+mj-lt"/>
                <a:ea typeface="+mj-ea"/>
                <a:cs typeface="+mj-cs"/>
                <a:sym typeface="Helvetica"/>
              </a:rPr>
              <a:t>潜在行为建模</a:t>
            </a:r>
          </a:p>
          <a:p>
            <a:pPr/>
            <a:r>
              <a:rPr>
                <a:latin typeface="+mj-lt"/>
                <a:ea typeface="+mj-ea"/>
                <a:cs typeface="+mj-cs"/>
                <a:sym typeface="Helvetica"/>
              </a:rPr>
              <a:t>推荐任务的主要目标是优化公式（</a:t>
            </a:r>
            <a:r>
              <a:t>2</a:t>
            </a:r>
            <a:r>
              <a:rPr>
                <a:latin typeface="+mj-lt"/>
                <a:ea typeface="+mj-ea"/>
                <a:cs typeface="+mj-cs"/>
                <a:sym typeface="Helvetica"/>
              </a:rPr>
              <a:t>）。假设推荐系统中存在</a:t>
            </a:r>
            <a:r>
              <a:t>K</a:t>
            </a:r>
            <a:r>
              <a:rPr>
                <a:latin typeface="+mj-lt"/>
                <a:ea typeface="+mj-ea"/>
                <a:cs typeface="+mj-cs"/>
                <a:sym typeface="Helvetica"/>
              </a:rPr>
              <a:t>种不同的用户行为（例如，</a:t>
            </a:r>
            <a:r>
              <a:t>“</a:t>
            </a:r>
            <a:r>
              <a:rPr>
                <a:latin typeface="+mj-lt"/>
                <a:ea typeface="+mj-ea"/>
                <a:cs typeface="+mj-cs"/>
                <a:sym typeface="Helvetica"/>
              </a:rPr>
              <a:t>喜欢</a:t>
            </a:r>
            <a:r>
              <a:t>”</a:t>
            </a:r>
            <a:r>
              <a:rPr>
                <a:latin typeface="+mj-lt"/>
                <a:ea typeface="+mj-ea"/>
                <a:cs typeface="+mj-cs"/>
                <a:sym typeface="Helvetica"/>
              </a:rPr>
              <a:t>、</a:t>
            </a:r>
            <a:r>
              <a:t>“</a:t>
            </a:r>
            <a:r>
              <a:rPr>
                <a:latin typeface="+mj-lt"/>
                <a:ea typeface="+mj-ea"/>
                <a:cs typeface="+mj-cs"/>
                <a:sym typeface="Helvetica"/>
              </a:rPr>
              <a:t>不喜欢</a:t>
            </a:r>
            <a:r>
              <a:t>”</a:t>
            </a:r>
            <a:r>
              <a:rPr>
                <a:latin typeface="+mj-lt"/>
                <a:ea typeface="+mj-ea"/>
                <a:cs typeface="+mj-cs"/>
                <a:sym typeface="Helvetica"/>
              </a:rPr>
              <a:t>、</a:t>
            </a:r>
            <a:r>
              <a:t>“</a:t>
            </a:r>
            <a:r>
              <a:rPr>
                <a:latin typeface="+mj-lt"/>
                <a:ea typeface="+mj-ea"/>
                <a:cs typeface="+mj-cs"/>
                <a:sym typeface="Helvetica"/>
              </a:rPr>
              <a:t>评论</a:t>
            </a:r>
            <a:r>
              <a:t>”</a:t>
            </a:r>
            <a:r>
              <a:rPr>
                <a:latin typeface="+mj-lt"/>
                <a:ea typeface="+mj-ea"/>
                <a:cs typeface="+mj-cs"/>
                <a:sym typeface="Helvetica"/>
              </a:rPr>
              <a:t>等），形成行为变量，那么用户</a:t>
            </a:r>
            <a:r>
              <a:t>\(i\)</a:t>
            </a:r>
            <a:r>
              <a:rPr>
                <a:latin typeface="+mj-lt"/>
                <a:ea typeface="+mj-ea"/>
                <a:cs typeface="+mj-cs"/>
                <a:sym typeface="Helvetica"/>
              </a:rPr>
              <a:t>与项目</a:t>
            </a:r>
            <a:r>
              <a:t>\(j\)</a:t>
            </a:r>
            <a:r>
              <a:rPr>
                <a:latin typeface="+mj-lt"/>
                <a:ea typeface="+mj-ea"/>
                <a:cs typeface="+mj-cs"/>
                <a:sym typeface="Helvetica"/>
              </a:rPr>
              <a:t>交互的概率可以重写为如下（</a:t>
            </a:r>
            <a:r>
              <a:t>7</a:t>
            </a:r>
            <a:r>
              <a:rPr>
                <a:latin typeface="+mj-lt"/>
                <a:ea typeface="+mj-ea"/>
                <a:cs typeface="+mj-cs"/>
                <a:sym typeface="Helvetica"/>
              </a:rPr>
              <a:t>）</a:t>
            </a:r>
          </a:p>
          <a:p>
            <a:pPr/>
          </a:p>
          <a:p>
            <a:pPr/>
            <a:r>
              <a:rPr>
                <a:latin typeface="+mj-lt"/>
                <a:ea typeface="+mj-ea"/>
                <a:cs typeface="+mj-cs"/>
                <a:sym typeface="Helvetica"/>
              </a:rPr>
              <a:t>其中，我们将潜在行为嵌入到用户</a:t>
            </a:r>
            <a:r>
              <a:t> - </a:t>
            </a:r>
            <a:r>
              <a:rPr>
                <a:latin typeface="+mj-lt"/>
                <a:ea typeface="+mj-ea"/>
                <a:cs typeface="+mj-cs"/>
                <a:sym typeface="Helvetica"/>
              </a:rPr>
              <a:t>项目交互建模中。然后，基于公式（</a:t>
            </a:r>
            <a:r>
              <a:t>7</a:t>
            </a:r>
            <a:r>
              <a:rPr>
                <a:latin typeface="+mj-lt"/>
                <a:ea typeface="+mj-ea"/>
                <a:cs typeface="+mj-cs"/>
                <a:sym typeface="Helvetica"/>
              </a:rPr>
              <a:t>），我们可以将公式（</a:t>
            </a:r>
            <a:r>
              <a:t>2</a:t>
            </a:r>
            <a:r>
              <a:rPr>
                <a:latin typeface="+mj-lt"/>
                <a:ea typeface="+mj-ea"/>
                <a:cs typeface="+mj-cs"/>
                <a:sym typeface="Helvetica"/>
              </a:rPr>
              <a:t>）重写为（</a:t>
            </a:r>
            <a:r>
              <a:t>8</a:t>
            </a:r>
            <a:r>
              <a:rPr>
                <a:latin typeface="+mj-lt"/>
                <a:ea typeface="+mj-ea"/>
                <a:cs typeface="+mj-cs"/>
                <a:sym typeface="Helvetica"/>
              </a:rPr>
              <a:t>）</a:t>
            </a:r>
          </a:p>
          <a:p>
            <a:pPr/>
            <a:r>
              <a:rPr>
                <a:latin typeface="+mj-lt"/>
                <a:ea typeface="+mj-ea"/>
                <a:cs typeface="+mj-cs"/>
                <a:sym typeface="Helvetica"/>
              </a:rPr>
              <a:t>然而，由于积分的困难，优化这个目标仍然是一个挑战。为了解决这个问题，我们将用户</a:t>
            </a:r>
            <a:r>
              <a:t> - </a:t>
            </a:r>
            <a:r>
              <a:rPr>
                <a:latin typeface="+mj-lt"/>
                <a:ea typeface="+mj-ea"/>
                <a:cs typeface="+mj-cs"/>
                <a:sym typeface="Helvetica"/>
              </a:rPr>
              <a:t>项目交互分解为</a:t>
            </a:r>
            <a:r>
              <a:t>K</a:t>
            </a:r>
            <a:r>
              <a:rPr>
                <a:latin typeface="+mj-lt"/>
                <a:ea typeface="+mj-ea"/>
                <a:cs typeface="+mj-cs"/>
                <a:sym typeface="Helvetica"/>
              </a:rPr>
              <a:t>种潜在用户行为类型，并采用一种新颖的方法，即构建一个下界函数并最大化它。首先，我们有（</a:t>
            </a:r>
            <a:r>
              <a:t>9</a:t>
            </a:r>
            <a:r>
              <a:rPr>
                <a:latin typeface="+mj-lt"/>
                <a:ea typeface="+mj-ea"/>
                <a:cs typeface="+mj-cs"/>
                <a:sym typeface="Helvetica"/>
              </a:rPr>
              <a:t>）</a:t>
            </a:r>
          </a:p>
          <a:p>
            <a:pPr/>
            <a:r>
              <a:rPr>
                <a:latin typeface="+mj-lt"/>
                <a:ea typeface="+mj-ea"/>
                <a:cs typeface="+mj-cs"/>
                <a:sym typeface="Helvetica"/>
              </a:rPr>
              <a:t>由于所使用的数据集是二元的，用户行为本质上是潜在的。在数学上，我们假设行为变量遵循一个分布，表示为</a:t>
            </a:r>
            <a:r>
              <a:t>\(Q(c)\)</a:t>
            </a:r>
            <a:r>
              <a:rPr>
                <a:latin typeface="+mj-lt"/>
                <a:ea typeface="+mj-ea"/>
                <a:cs typeface="+mj-cs"/>
                <a:sym typeface="Helvetica"/>
              </a:rPr>
              <a:t>，其中</a:t>
            </a:r>
            <a:r>
              <a:t>\(\sum Q(c_{k}) = 1\)</a:t>
            </a:r>
            <a:r>
              <a:rPr>
                <a:latin typeface="+mj-lt"/>
                <a:ea typeface="+mj-ea"/>
                <a:cs typeface="+mj-cs"/>
                <a:sym typeface="Helvetica"/>
              </a:rPr>
              <a:t>且</a:t>
            </a:r>
            <a:r>
              <a:t>\(Q(c_{k}) \geq 0\)</a:t>
            </a:r>
            <a:r>
              <a:rPr>
                <a:latin typeface="+mj-lt"/>
                <a:ea typeface="+mj-ea"/>
                <a:cs typeface="+mj-cs"/>
                <a:sym typeface="Helvetica"/>
              </a:rPr>
              <a:t>。我们在下面的</a:t>
            </a:r>
            <a:r>
              <a:t>E</a:t>
            </a:r>
            <a:r>
              <a:rPr>
                <a:latin typeface="+mj-lt"/>
                <a:ea typeface="+mj-ea"/>
                <a:cs typeface="+mj-cs"/>
                <a:sym typeface="Helvetica"/>
              </a:rPr>
              <a:t>步中估计</a:t>
            </a:r>
            <a:r>
              <a:t>\(Q(c_{k})\)</a:t>
            </a:r>
            <a:r>
              <a:rPr>
                <a:latin typeface="+mj-lt"/>
                <a:ea typeface="+mj-ea"/>
                <a:cs typeface="+mj-cs"/>
                <a:sym typeface="Helvetica"/>
              </a:rPr>
              <a:t>，并将其视为一个常数。因此，基于詹森不等式，公式（</a:t>
            </a:r>
            <a:r>
              <a:t>9</a:t>
            </a:r>
            <a:r>
              <a:rPr>
                <a:latin typeface="+mj-lt"/>
                <a:ea typeface="+mj-ea"/>
                <a:cs typeface="+mj-cs"/>
                <a:sym typeface="Helvetica"/>
              </a:rPr>
              <a:t>）中的右侧项可以重写为：</a:t>
            </a:r>
          </a:p>
          <a:p>
            <a:pPr/>
            <a:r>
              <a:rPr>
                <a:latin typeface="+mj-lt"/>
                <a:ea typeface="+mj-ea"/>
                <a:cs typeface="+mj-cs"/>
                <a:sym typeface="Helvetica"/>
              </a:rPr>
              <a:t>我们找到了公式（</a:t>
            </a:r>
            <a:r>
              <a:t>9</a:t>
            </a:r>
            <a:r>
              <a:rPr>
                <a:latin typeface="+mj-lt"/>
                <a:ea typeface="+mj-ea"/>
                <a:cs typeface="+mj-cs"/>
                <a:sym typeface="Helvetica"/>
              </a:rPr>
              <a:t>）的一个下界。然而，我们不能直接优化公式（</a:t>
            </a:r>
            <a:r>
              <a:t>10</a:t>
            </a:r>
            <a:r>
              <a:rPr>
                <a:latin typeface="+mj-lt"/>
                <a:ea typeface="+mj-ea"/>
                <a:cs typeface="+mj-cs"/>
                <a:sym typeface="Helvetica"/>
              </a:rPr>
              <a:t>），因为</a:t>
            </a:r>
            <a:r>
              <a:t>\(Q(c)\)</a:t>
            </a:r>
            <a:r>
              <a:rPr>
                <a:latin typeface="+mj-lt"/>
                <a:ea typeface="+mj-ea"/>
                <a:cs typeface="+mj-cs"/>
                <a:sym typeface="Helvetica"/>
              </a:rPr>
              <a:t>是未知的。为了解决这个问题，我们创新地提出了一种广义期望最大化（</a:t>
            </a:r>
            <a:r>
              <a:t>EM</a:t>
            </a:r>
            <a:r>
              <a:rPr>
                <a:latin typeface="+mj-lt"/>
                <a:ea typeface="+mj-ea"/>
                <a:cs typeface="+mj-cs"/>
                <a:sym typeface="Helvetica"/>
              </a:rPr>
              <a:t>）方法，该方法迭代地优化目标函数并保证收敛。其核心思想是，从一个初始模型参数</a:t>
            </a:r>
            <a:r>
              <a:t>\(\theta\)</a:t>
            </a:r>
            <a:r>
              <a:rPr>
                <a:latin typeface="+mj-lt"/>
                <a:ea typeface="+mj-ea"/>
                <a:cs typeface="+mj-cs"/>
                <a:sym typeface="Helvetica"/>
              </a:rPr>
              <a:t>开始，我们在</a:t>
            </a:r>
            <a:r>
              <a:t>E</a:t>
            </a:r>
            <a:r>
              <a:rPr>
                <a:latin typeface="+mj-lt"/>
                <a:ea typeface="+mj-ea"/>
                <a:cs typeface="+mj-cs"/>
                <a:sym typeface="Helvetica"/>
              </a:rPr>
              <a:t>步（行为和偏好学习）中估计行为分布</a:t>
            </a:r>
            <a:r>
              <a:t>\(Q(c)\)</a:t>
            </a:r>
            <a:r>
              <a:rPr>
                <a:latin typeface="+mj-lt"/>
                <a:ea typeface="+mj-ea"/>
                <a:cs typeface="+mj-cs"/>
                <a:sym typeface="Helvetica"/>
              </a:rPr>
              <a:t>。一旦我们得到了</a:t>
            </a:r>
            <a:r>
              <a:t>\(Q(c)\)</a:t>
            </a:r>
            <a:r>
              <a:rPr>
                <a:latin typeface="+mj-lt"/>
                <a:ea typeface="+mj-ea"/>
                <a:cs typeface="+mj-cs"/>
                <a:sym typeface="Helvetica"/>
              </a:rPr>
              <a:t>的值，我们就在</a:t>
            </a:r>
            <a:r>
              <a:t>M</a:t>
            </a:r>
            <a:r>
              <a:rPr>
                <a:latin typeface="+mj-lt"/>
                <a:ea typeface="+mj-ea"/>
                <a:cs typeface="+mj-cs"/>
                <a:sym typeface="Helvetica"/>
              </a:rPr>
              <a:t>步（双重对比学习）中通过最大化公式（</a:t>
            </a:r>
            <a:r>
              <a:t>9</a:t>
            </a:r>
            <a:r>
              <a:rPr>
                <a:latin typeface="+mj-lt"/>
                <a:ea typeface="+mj-ea"/>
                <a:cs typeface="+mj-cs"/>
                <a:sym typeface="Helvetica"/>
              </a:rPr>
              <a:t>）来更新参数</a:t>
            </a:r>
            <a:r>
              <a:t>\(\theta\)</a:t>
            </a:r>
            <a:r>
              <a:rPr>
                <a:latin typeface="+mj-lt"/>
                <a:ea typeface="+mj-ea"/>
                <a:cs typeface="+mj-cs"/>
                <a:sym typeface="Helvetica"/>
              </a:rPr>
              <a:t>。这个迭代过程重复进行，直到似然不再增加。使用</a:t>
            </a:r>
            <a:r>
              <a:t>EM</a:t>
            </a:r>
            <a:r>
              <a:rPr>
                <a:latin typeface="+mj-lt"/>
                <a:ea typeface="+mj-ea"/>
                <a:cs typeface="+mj-cs"/>
                <a:sym typeface="Helvetica"/>
              </a:rPr>
              <a:t>框架，我们可以有效地处理由于缺失行为分布</a:t>
            </a:r>
            <a:r>
              <a:t>\(Q(c)\)</a:t>
            </a:r>
            <a:r>
              <a:rPr>
                <a:latin typeface="+mj-lt"/>
                <a:ea typeface="+mj-ea"/>
                <a:cs typeface="+mj-cs"/>
                <a:sym typeface="Helvetica"/>
              </a:rPr>
              <a:t>而导致的不完整性，从而能够对解耦的行为和模型参数</a:t>
            </a:r>
            <a:r>
              <a:t>\(\theta\)</a:t>
            </a:r>
            <a:r>
              <a:rPr>
                <a:latin typeface="+mj-lt"/>
                <a:ea typeface="+mj-ea"/>
                <a:cs typeface="+mj-cs"/>
                <a:sym typeface="Helvetica"/>
              </a:rPr>
              <a:t>进行可靠的估计。</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 </a:t>
            </a:r>
            <a:r>
              <a:rPr>
                <a:latin typeface="+mj-lt"/>
                <a:ea typeface="+mj-ea"/>
                <a:cs typeface="+mj-cs"/>
                <a:sym typeface="Helvetica"/>
              </a:rPr>
              <a:t>表</a:t>
            </a:r>
            <a:r>
              <a:t>1</a:t>
            </a:r>
            <a:r>
              <a:rPr>
                <a:latin typeface="+mj-lt"/>
                <a:ea typeface="+mj-ea"/>
                <a:cs typeface="+mj-cs"/>
                <a:sym typeface="Helvetica"/>
              </a:rPr>
              <a:t>：与基线方法的计算复杂度比较。在表中，</a:t>
            </a:r>
            <a:r>
              <a:t>\(E\)</a:t>
            </a:r>
            <a:r>
              <a:rPr>
                <a:latin typeface="+mj-lt"/>
                <a:ea typeface="+mj-ea"/>
                <a:cs typeface="+mj-cs"/>
                <a:sym typeface="Helvetica"/>
              </a:rPr>
              <a:t>、</a:t>
            </a:r>
            <a:r>
              <a:t>\(L\)</a:t>
            </a:r>
            <a:r>
              <a:rPr>
                <a:latin typeface="+mj-lt"/>
                <a:ea typeface="+mj-ea"/>
                <a:cs typeface="+mj-cs"/>
                <a:sym typeface="Helvetica"/>
              </a:rPr>
              <a:t>和</a:t>
            </a:r>
            <a:r>
              <a:t>\(d\)</a:t>
            </a:r>
            <a:r>
              <a:rPr>
                <a:latin typeface="+mj-lt"/>
                <a:ea typeface="+mj-ea"/>
                <a:cs typeface="+mj-cs"/>
                <a:sym typeface="Helvetica"/>
              </a:rPr>
              <a:t>分别表示边的数量、图神经网络（</a:t>
            </a:r>
            <a:r>
              <a:t>GNN</a:t>
            </a:r>
            <a:r>
              <a:rPr>
                <a:latin typeface="+mj-lt"/>
                <a:ea typeface="+mj-ea"/>
                <a:cs typeface="+mj-cs"/>
                <a:sym typeface="Helvetica"/>
              </a:rPr>
              <a:t>）层数和嵌入维度；</a:t>
            </a:r>
            <a:r>
              <a:t>\(\rho\in(0,1]\)</a:t>
            </a:r>
            <a:r>
              <a:rPr>
                <a:latin typeface="+mj-lt"/>
                <a:ea typeface="+mj-ea"/>
                <a:cs typeface="+mj-cs"/>
                <a:sym typeface="Helvetica"/>
              </a:rPr>
              <a:t>是自监督图学习（</a:t>
            </a:r>
            <a:r>
              <a:t>SGL</a:t>
            </a:r>
            <a:r>
              <a:rPr>
                <a:latin typeface="+mj-lt"/>
                <a:ea typeface="+mj-ea"/>
                <a:cs typeface="+mj-cs"/>
                <a:sym typeface="Helvetica"/>
              </a:rPr>
              <a:t>）中的边保留率；</a:t>
            </a:r>
            <a:r>
              <a:t>\(q\)</a:t>
            </a:r>
            <a:r>
              <a:rPr>
                <a:latin typeface="+mj-lt"/>
                <a:ea typeface="+mj-ea"/>
                <a:cs typeface="+mj-cs"/>
                <a:sym typeface="Helvetica"/>
              </a:rPr>
              <a:t>、</a:t>
            </a:r>
            <a:r>
              <a:t>\(K\)</a:t>
            </a:r>
            <a:r>
              <a:rPr>
                <a:latin typeface="+mj-lt"/>
                <a:ea typeface="+mj-ea"/>
                <a:cs typeface="+mj-cs"/>
                <a:sym typeface="Helvetica"/>
              </a:rPr>
              <a:t>、</a:t>
            </a:r>
            <a:r>
              <a:t>\(K_1\)</a:t>
            </a:r>
            <a:r>
              <a:rPr>
                <a:latin typeface="+mj-lt"/>
                <a:ea typeface="+mj-ea"/>
                <a:cs typeface="+mj-cs"/>
                <a:sym typeface="Helvetica"/>
              </a:rPr>
              <a:t>和</a:t>
            </a:r>
            <a:r>
              <a:t>\(K_2\)</a:t>
            </a:r>
            <a:r>
              <a:rPr>
                <a:latin typeface="+mj-lt"/>
                <a:ea typeface="+mj-ea"/>
                <a:cs typeface="+mj-cs"/>
                <a:sym typeface="Helvetica"/>
              </a:rPr>
              <a:t>分别是</a:t>
            </a:r>
            <a:r>
              <a:t>LightGCL</a:t>
            </a:r>
            <a:r>
              <a:rPr>
                <a:latin typeface="+mj-lt"/>
                <a:ea typeface="+mj-ea"/>
                <a:cs typeface="+mj-cs"/>
                <a:sym typeface="Helvetica"/>
              </a:rPr>
              <a:t>中奇异值分解（</a:t>
            </a:r>
            <a:r>
              <a:t>SVD</a:t>
            </a:r>
            <a:r>
              <a:rPr>
                <a:latin typeface="+mj-lt"/>
                <a:ea typeface="+mj-ea"/>
                <a:cs typeface="+mj-cs"/>
                <a:sym typeface="Helvetica"/>
              </a:rPr>
              <a:t>）所需的秩、本文解耦行为对比推荐模型（</a:t>
            </a:r>
            <a:r>
              <a:t>DBCR</a:t>
            </a:r>
            <a:r>
              <a:rPr>
                <a:latin typeface="+mj-lt"/>
                <a:ea typeface="+mj-ea"/>
                <a:cs typeface="+mj-cs"/>
                <a:sym typeface="Helvetica"/>
              </a:rPr>
              <a:t>）中的行为类型数量、解耦对比协同过滤（</a:t>
            </a:r>
            <a:r>
              <a:t>DCCF</a:t>
            </a:r>
            <a:r>
              <a:rPr>
                <a:latin typeface="+mj-lt"/>
                <a:ea typeface="+mj-ea"/>
                <a:cs typeface="+mj-cs"/>
                <a:sym typeface="Helvetica"/>
              </a:rPr>
              <a:t>）中的潜在意图数量以及邻居增强对比学习（</a:t>
            </a:r>
            <a:r>
              <a:t>NCL</a:t>
            </a:r>
            <a:r>
              <a:rPr>
                <a:latin typeface="+mj-lt"/>
                <a:ea typeface="+mj-ea"/>
                <a:cs typeface="+mj-cs"/>
                <a:sym typeface="Helvetica"/>
              </a:rPr>
              <a:t>）中的原型数量。</a:t>
            </a:r>
            <a:r>
              <a:t>\(M\)</a:t>
            </a:r>
            <a:r>
              <a:rPr>
                <a:latin typeface="+mj-lt"/>
                <a:ea typeface="+mj-ea"/>
                <a:cs typeface="+mj-cs"/>
                <a:sym typeface="Helvetica"/>
              </a:rPr>
              <a:t>和</a:t>
            </a:r>
            <a:r>
              <a:t>\(N\)</a:t>
            </a:r>
            <a:r>
              <a:rPr>
                <a:latin typeface="+mj-lt"/>
                <a:ea typeface="+mj-ea"/>
                <a:cs typeface="+mj-cs"/>
                <a:sym typeface="Helvetica"/>
              </a:rPr>
              <a:t>分别表示用户数量和项目数量；</a:t>
            </a:r>
            <a:r>
              <a:t>\(B\)</a:t>
            </a:r>
            <a:r>
              <a:rPr>
                <a:latin typeface="+mj-lt"/>
                <a:ea typeface="+mj-ea"/>
                <a:cs typeface="+mj-cs"/>
                <a:sym typeface="Helvetica"/>
              </a:rPr>
              <a:t>和</a:t>
            </a:r>
            <a:r>
              <a:t>\(T\)</a:t>
            </a:r>
            <a:r>
              <a:rPr>
                <a:latin typeface="+mj-lt"/>
                <a:ea typeface="+mj-ea"/>
                <a:cs typeface="+mj-cs"/>
                <a:sym typeface="Helvetica"/>
              </a:rPr>
              <a:t>分别是批量大小和一批中的节点数量。</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r>
              <a:rPr>
                <a:latin typeface="+mj-lt"/>
                <a:ea typeface="+mj-ea"/>
                <a:cs typeface="+mj-cs"/>
                <a:sym typeface="Helvetica"/>
              </a:rPr>
              <a:t>在</a:t>
            </a:r>
            <a:r>
              <a:t> Gowalla </a:t>
            </a:r>
            <a:r>
              <a:rPr>
                <a:latin typeface="+mj-lt"/>
                <a:ea typeface="+mj-ea"/>
                <a:cs typeface="+mj-cs"/>
                <a:sym typeface="Helvetica"/>
              </a:rPr>
              <a:t>数据集上的的收敛轮数和每批训练时间，以及总的训练时间，本文提出的方法与现有最先进的方法相比也具有竞争力，其方法推荐准确且高效。</a:t>
            </a:r>
          </a:p>
          <a:p>
            <a:pPr/>
            <a:r>
              <a:rPr>
                <a:latin typeface="+mj-lt"/>
                <a:ea typeface="+mj-ea"/>
                <a:cs typeface="+mj-cs"/>
                <a:sym typeface="Helvetica"/>
              </a:rPr>
              <a:t>消融实验，行为对比学习（</a:t>
            </a:r>
            <a:r>
              <a:t>BCL</a:t>
            </a:r>
            <a:r>
              <a:rPr>
                <a:latin typeface="+mj-lt"/>
                <a:ea typeface="+mj-ea"/>
                <a:cs typeface="+mj-cs"/>
                <a:sym typeface="Helvetica"/>
              </a:rPr>
              <a:t>）和偏好引导对比学习（</a:t>
            </a:r>
            <a:r>
              <a:t>PCL</a:t>
            </a:r>
            <a:r>
              <a:rPr>
                <a:latin typeface="+mj-lt"/>
                <a:ea typeface="+mj-ea"/>
                <a:cs typeface="+mj-cs"/>
                <a:sym typeface="Helvetica"/>
              </a:rPr>
              <a:t>），行为解耦（</a:t>
            </a:r>
            <a:r>
              <a:t>BCL</a:t>
            </a:r>
            <a:r>
              <a:rPr>
                <a:latin typeface="+mj-lt"/>
                <a:ea typeface="+mj-ea"/>
                <a:cs typeface="+mj-cs"/>
                <a:sym typeface="Helvetica"/>
              </a:rPr>
              <a:t>）对于建模用户和项目很重要。</a:t>
            </a:r>
            <a:r>
              <a:t>PCL </a:t>
            </a:r>
            <a:r>
              <a:rPr>
                <a:latin typeface="+mj-lt"/>
                <a:ea typeface="+mj-ea"/>
                <a:cs typeface="+mj-cs"/>
                <a:sym typeface="Helvetica"/>
              </a:rPr>
              <a:t>在更好的对比学习和表示增强中起着关键作用。</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r>
              <a:rPr>
                <a:latin typeface="+mj-lt"/>
                <a:ea typeface="+mj-ea"/>
                <a:cs typeface="+mj-cs"/>
                <a:sym typeface="Helvetica"/>
              </a:rPr>
              <a:t>为了验证行为解耦的有效性，我们使用一个真实的多行为</a:t>
            </a:r>
            <a:r>
              <a:t> IJCAI </a:t>
            </a:r>
            <a:r>
              <a:rPr>
                <a:latin typeface="+mj-lt"/>
                <a:ea typeface="+mj-ea"/>
                <a:cs typeface="+mj-cs"/>
                <a:sym typeface="Helvetica"/>
              </a:rPr>
              <a:t>数据集进行了额外的实验，该数据集包含四种类型的用户行为：页面浏览、收藏、加入购物车和购买。我们将这四种类型的行为整合到一个统一的用户</a:t>
            </a:r>
            <a:r>
              <a:t> - </a:t>
            </a:r>
            <a:r>
              <a:rPr>
                <a:latin typeface="+mj-lt"/>
                <a:ea typeface="+mj-ea"/>
                <a:cs typeface="+mj-cs"/>
                <a:sym typeface="Helvetica"/>
              </a:rPr>
              <a:t>项目交互矩阵中并在其上进行实验。</a:t>
            </a:r>
          </a:p>
          <a:p>
            <a:pPr/>
            <a:r>
              <a:rPr>
                <a:latin typeface="+mj-lt"/>
                <a:ea typeface="+mj-ea"/>
                <a:cs typeface="+mj-cs"/>
                <a:sym typeface="Helvetica"/>
              </a:rPr>
              <a:t>表</a:t>
            </a:r>
            <a:r>
              <a:t> 5 </a:t>
            </a:r>
            <a:r>
              <a:rPr>
                <a:latin typeface="+mj-lt"/>
                <a:ea typeface="+mj-ea"/>
                <a:cs typeface="+mj-cs"/>
                <a:sym typeface="Helvetica"/>
              </a:rPr>
              <a:t>表明当</a:t>
            </a:r>
            <a:r>
              <a:t>k=4</a:t>
            </a:r>
            <a:r>
              <a:rPr>
                <a:latin typeface="+mj-lt"/>
                <a:ea typeface="+mj-ea"/>
                <a:cs typeface="+mj-cs"/>
                <a:sym typeface="Helvetica"/>
              </a:rPr>
              <a:t>时达到最佳性能，这与</a:t>
            </a:r>
            <a:r>
              <a:t> IJCAI </a:t>
            </a:r>
            <a:r>
              <a:rPr>
                <a:latin typeface="+mj-lt"/>
                <a:ea typeface="+mj-ea"/>
                <a:cs typeface="+mj-cs"/>
                <a:sym typeface="Helvetica"/>
              </a:rPr>
              <a:t>数据集中的用户行为数量</a:t>
            </a:r>
            <a:r>
              <a:t> 4 </a:t>
            </a:r>
            <a:r>
              <a:rPr>
                <a:latin typeface="+mj-lt"/>
                <a:ea typeface="+mj-ea"/>
                <a:cs typeface="+mj-cs"/>
                <a:sym typeface="Helvetica"/>
              </a:rPr>
              <a:t>相吻合。这也表明我们的模型可以有效地从多行为数据集中学习，捕捉不同类型用户</a:t>
            </a:r>
            <a:r>
              <a:t> - </a:t>
            </a:r>
            <a:r>
              <a:rPr>
                <a:latin typeface="+mj-lt"/>
                <a:ea typeface="+mj-ea"/>
                <a:cs typeface="+mj-cs"/>
                <a:sym typeface="Helvetica"/>
              </a:rPr>
              <a:t>项目交互之间的细微差别和区别。</a:t>
            </a:r>
          </a:p>
          <a:p>
            <a:pPr/>
            <a:r>
              <a:rPr>
                <a:latin typeface="+mj-lt"/>
                <a:ea typeface="+mj-ea"/>
                <a:cs typeface="+mj-cs"/>
                <a:sym typeface="Helvetica"/>
              </a:rPr>
              <a:t>在真实多行为数据集上与不同方法的性能比较</a:t>
            </a:r>
          </a:p>
          <a:p>
            <a:pPr/>
            <a:r>
              <a:rPr>
                <a:latin typeface="+mj-lt"/>
                <a:ea typeface="+mj-ea"/>
                <a:cs typeface="+mj-cs"/>
                <a:sym typeface="Helvetica"/>
              </a:rPr>
              <a:t>表</a:t>
            </a:r>
            <a:r>
              <a:t> 6 </a:t>
            </a:r>
            <a:r>
              <a:rPr>
                <a:latin typeface="+mj-lt"/>
                <a:ea typeface="+mj-ea"/>
                <a:cs typeface="+mj-cs"/>
                <a:sym typeface="Helvetica"/>
              </a:rPr>
              <a:t>展示了所提出的</a:t>
            </a:r>
            <a:r>
              <a:t> DBCR </a:t>
            </a:r>
            <a:r>
              <a:rPr>
                <a:latin typeface="+mj-lt"/>
                <a:ea typeface="+mj-ea"/>
                <a:cs typeface="+mj-cs"/>
                <a:sym typeface="Helvetica"/>
              </a:rPr>
              <a:t>方法在</a:t>
            </a:r>
            <a:r>
              <a:t> IJCAI </a:t>
            </a:r>
            <a:r>
              <a:rPr>
                <a:latin typeface="+mj-lt"/>
                <a:ea typeface="+mj-ea"/>
                <a:cs typeface="+mj-cs"/>
                <a:sym typeface="Helvetica"/>
              </a:rPr>
              <a:t>数据集（一个真实的多行为数据集）上与现有最先进方法相比的优越性能。这强调了我们的方法在处理此类多行为数据集方面的有效性，从而加强了其实际相关性和更广泛应用的潜力。</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a:r>
              <a:rPr>
                <a:latin typeface="+mj-lt"/>
                <a:ea typeface="+mj-ea"/>
                <a:cs typeface="+mj-cs"/>
                <a:sym typeface="Helvetica"/>
              </a:rPr>
              <a:t>为了验证行为解耦的有效性，我们使用一个真实的多行为</a:t>
            </a:r>
            <a:r>
              <a:t> IJCAI </a:t>
            </a:r>
            <a:r>
              <a:rPr>
                <a:latin typeface="+mj-lt"/>
                <a:ea typeface="+mj-ea"/>
                <a:cs typeface="+mj-cs"/>
                <a:sym typeface="Helvetica"/>
              </a:rPr>
              <a:t>数据集进行了额外的实验，该数据集包含四种类型的用户行为：页面浏览、收藏、加入购物车和购买。我们将这四种类型的行为整合到一个统一的用户</a:t>
            </a:r>
            <a:r>
              <a:t> - </a:t>
            </a:r>
            <a:r>
              <a:rPr>
                <a:latin typeface="+mj-lt"/>
                <a:ea typeface="+mj-ea"/>
                <a:cs typeface="+mj-cs"/>
                <a:sym typeface="Helvetica"/>
              </a:rPr>
              <a:t>项目交互矩阵中并在其上进行实验。</a:t>
            </a:r>
          </a:p>
          <a:p>
            <a:pPr/>
            <a:r>
              <a:rPr>
                <a:latin typeface="+mj-lt"/>
                <a:ea typeface="+mj-ea"/>
                <a:cs typeface="+mj-cs"/>
                <a:sym typeface="Helvetica"/>
              </a:rPr>
              <a:t>表</a:t>
            </a:r>
            <a:r>
              <a:t> 5 </a:t>
            </a:r>
            <a:r>
              <a:rPr>
                <a:latin typeface="+mj-lt"/>
                <a:ea typeface="+mj-ea"/>
                <a:cs typeface="+mj-cs"/>
                <a:sym typeface="Helvetica"/>
              </a:rPr>
              <a:t>表明当</a:t>
            </a:r>
            <a:r>
              <a:t>k=4</a:t>
            </a:r>
            <a:r>
              <a:rPr>
                <a:latin typeface="+mj-lt"/>
                <a:ea typeface="+mj-ea"/>
                <a:cs typeface="+mj-cs"/>
                <a:sym typeface="Helvetica"/>
              </a:rPr>
              <a:t>时达到最佳性能，这与</a:t>
            </a:r>
            <a:r>
              <a:t> IJCAI </a:t>
            </a:r>
            <a:r>
              <a:rPr>
                <a:latin typeface="+mj-lt"/>
                <a:ea typeface="+mj-ea"/>
                <a:cs typeface="+mj-cs"/>
                <a:sym typeface="Helvetica"/>
              </a:rPr>
              <a:t>数据集中的用户行为数量</a:t>
            </a:r>
            <a:r>
              <a:t> 4 </a:t>
            </a:r>
            <a:r>
              <a:rPr>
                <a:latin typeface="+mj-lt"/>
                <a:ea typeface="+mj-ea"/>
                <a:cs typeface="+mj-cs"/>
                <a:sym typeface="Helvetica"/>
              </a:rPr>
              <a:t>相吻合。这也表明我们的模型可以有效地从多行为数据集中学习，捕捉不同类型用户</a:t>
            </a:r>
            <a:r>
              <a:t> - </a:t>
            </a:r>
            <a:r>
              <a:rPr>
                <a:latin typeface="+mj-lt"/>
                <a:ea typeface="+mj-ea"/>
                <a:cs typeface="+mj-cs"/>
                <a:sym typeface="Helvetica"/>
              </a:rPr>
              <a:t>项目交互之间的细微差别和区别。</a:t>
            </a:r>
          </a:p>
          <a:p>
            <a:pPr/>
            <a:r>
              <a:rPr>
                <a:latin typeface="+mj-lt"/>
                <a:ea typeface="+mj-ea"/>
                <a:cs typeface="+mj-cs"/>
                <a:sym typeface="Helvetica"/>
              </a:rPr>
              <a:t>在真实多行为数据集上与不同方法的性能比较</a:t>
            </a:r>
          </a:p>
          <a:p>
            <a:pPr/>
            <a:r>
              <a:rPr>
                <a:latin typeface="+mj-lt"/>
                <a:ea typeface="+mj-ea"/>
                <a:cs typeface="+mj-cs"/>
                <a:sym typeface="Helvetica"/>
              </a:rPr>
              <a:t>表</a:t>
            </a:r>
            <a:r>
              <a:t> 6 </a:t>
            </a:r>
            <a:r>
              <a:rPr>
                <a:latin typeface="+mj-lt"/>
                <a:ea typeface="+mj-ea"/>
                <a:cs typeface="+mj-cs"/>
                <a:sym typeface="Helvetica"/>
              </a:rPr>
              <a:t>展示了所提出的</a:t>
            </a:r>
            <a:r>
              <a:t> DBCR </a:t>
            </a:r>
            <a:r>
              <a:rPr>
                <a:latin typeface="+mj-lt"/>
                <a:ea typeface="+mj-ea"/>
                <a:cs typeface="+mj-cs"/>
                <a:sym typeface="Helvetica"/>
              </a:rPr>
              <a:t>方法在</a:t>
            </a:r>
            <a:r>
              <a:t> IJCAI </a:t>
            </a:r>
            <a:r>
              <a:rPr>
                <a:latin typeface="+mj-lt"/>
                <a:ea typeface="+mj-ea"/>
                <a:cs typeface="+mj-cs"/>
                <a:sym typeface="Helvetica"/>
              </a:rPr>
              <a:t>数据集（一个真实的多行为数据集）上与现有最先进方法相比的优越性能。这强调了我们的方法在处理此类多行为数据集方面的有效性，从而加强了其实际相关性和更广泛应用的潜力。</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p>
            <a:pPr/>
            <a:r>
              <a:rPr>
                <a:latin typeface="+mj-lt"/>
                <a:ea typeface="+mj-ea"/>
                <a:cs typeface="+mj-cs"/>
                <a:sym typeface="Helvetica"/>
              </a:rPr>
              <a:t>为了验证行为解耦的有效性，我们使用一个真实的多行为</a:t>
            </a:r>
            <a:r>
              <a:t> IJCAI </a:t>
            </a:r>
            <a:r>
              <a:rPr>
                <a:latin typeface="+mj-lt"/>
                <a:ea typeface="+mj-ea"/>
                <a:cs typeface="+mj-cs"/>
                <a:sym typeface="Helvetica"/>
              </a:rPr>
              <a:t>数据集进行了额外的实验，该数据集包含四种类型的用户行为：页面浏览、收藏、加入购物车和购买。我们将这四种类型的行为整合到一个统一的用户</a:t>
            </a:r>
            <a:r>
              <a:t> - </a:t>
            </a:r>
            <a:r>
              <a:rPr>
                <a:latin typeface="+mj-lt"/>
                <a:ea typeface="+mj-ea"/>
                <a:cs typeface="+mj-cs"/>
                <a:sym typeface="Helvetica"/>
              </a:rPr>
              <a:t>项目交互矩阵中并在其上进行实验。</a:t>
            </a:r>
          </a:p>
          <a:p>
            <a:pPr/>
            <a:r>
              <a:rPr>
                <a:latin typeface="+mj-lt"/>
                <a:ea typeface="+mj-ea"/>
                <a:cs typeface="+mj-cs"/>
                <a:sym typeface="Helvetica"/>
              </a:rPr>
              <a:t>表</a:t>
            </a:r>
            <a:r>
              <a:t> 5 </a:t>
            </a:r>
            <a:r>
              <a:rPr>
                <a:latin typeface="+mj-lt"/>
                <a:ea typeface="+mj-ea"/>
                <a:cs typeface="+mj-cs"/>
                <a:sym typeface="Helvetica"/>
              </a:rPr>
              <a:t>表明当</a:t>
            </a:r>
            <a:r>
              <a:t>k=4</a:t>
            </a:r>
            <a:r>
              <a:rPr>
                <a:latin typeface="+mj-lt"/>
                <a:ea typeface="+mj-ea"/>
                <a:cs typeface="+mj-cs"/>
                <a:sym typeface="Helvetica"/>
              </a:rPr>
              <a:t>时达到最佳性能，这与</a:t>
            </a:r>
            <a:r>
              <a:t> IJCAI </a:t>
            </a:r>
            <a:r>
              <a:rPr>
                <a:latin typeface="+mj-lt"/>
                <a:ea typeface="+mj-ea"/>
                <a:cs typeface="+mj-cs"/>
                <a:sym typeface="Helvetica"/>
              </a:rPr>
              <a:t>数据集中的用户行为数量</a:t>
            </a:r>
            <a:r>
              <a:t> 4 </a:t>
            </a:r>
            <a:r>
              <a:rPr>
                <a:latin typeface="+mj-lt"/>
                <a:ea typeface="+mj-ea"/>
                <a:cs typeface="+mj-cs"/>
                <a:sym typeface="Helvetica"/>
              </a:rPr>
              <a:t>相吻合。这也表明我们的模型可以有效地从多行为数据集中学习，捕捉不同类型用户</a:t>
            </a:r>
            <a:r>
              <a:t> - </a:t>
            </a:r>
            <a:r>
              <a:rPr>
                <a:latin typeface="+mj-lt"/>
                <a:ea typeface="+mj-ea"/>
                <a:cs typeface="+mj-cs"/>
                <a:sym typeface="Helvetica"/>
              </a:rPr>
              <a:t>项目交互之间的细微差别和区别。</a:t>
            </a:r>
          </a:p>
          <a:p>
            <a:pPr/>
            <a:r>
              <a:rPr>
                <a:latin typeface="+mj-lt"/>
                <a:ea typeface="+mj-ea"/>
                <a:cs typeface="+mj-cs"/>
                <a:sym typeface="Helvetica"/>
              </a:rPr>
              <a:t>在真实多行为数据集上与不同方法的性能比较</a:t>
            </a:r>
          </a:p>
          <a:p>
            <a:pPr/>
            <a:r>
              <a:rPr>
                <a:latin typeface="+mj-lt"/>
                <a:ea typeface="+mj-ea"/>
                <a:cs typeface="+mj-cs"/>
                <a:sym typeface="Helvetica"/>
              </a:rPr>
              <a:t>表</a:t>
            </a:r>
            <a:r>
              <a:t> 6 </a:t>
            </a:r>
            <a:r>
              <a:rPr>
                <a:latin typeface="+mj-lt"/>
                <a:ea typeface="+mj-ea"/>
                <a:cs typeface="+mj-cs"/>
                <a:sym typeface="Helvetica"/>
              </a:rPr>
              <a:t>展示了所提出的</a:t>
            </a:r>
            <a:r>
              <a:t> DBCR </a:t>
            </a:r>
            <a:r>
              <a:rPr>
                <a:latin typeface="+mj-lt"/>
                <a:ea typeface="+mj-ea"/>
                <a:cs typeface="+mj-cs"/>
                <a:sym typeface="Helvetica"/>
              </a:rPr>
              <a:t>方法在</a:t>
            </a:r>
            <a:r>
              <a:t> IJCAI </a:t>
            </a:r>
            <a:r>
              <a:rPr>
                <a:latin typeface="+mj-lt"/>
                <a:ea typeface="+mj-ea"/>
                <a:cs typeface="+mj-cs"/>
                <a:sym typeface="Helvetica"/>
              </a:rPr>
              <a:t>数据集（一个真实的多行为数据集）上与现有最先进方法相比的优越性能。这强调了我们的方法在处理此类多行为数据集方面的有效性，从而加强了其实际相关性和更广泛应用的潜力。</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Shape 333"/>
          <p:cNvSpPr/>
          <p:nvPr>
            <p:ph type="sldImg"/>
          </p:nvPr>
        </p:nvSpPr>
        <p:spPr>
          <a:prstGeom prst="rect">
            <a:avLst/>
          </a:prstGeom>
        </p:spPr>
        <p:txBody>
          <a:bodyPr/>
          <a:lstStyle/>
          <a:p>
            <a:pPr/>
          </a:p>
        </p:txBody>
      </p:sp>
      <p:sp>
        <p:nvSpPr>
          <p:cNvPr id="334" name="Shape 334"/>
          <p:cNvSpPr/>
          <p:nvPr>
            <p:ph type="body" sz="quarter" idx="1"/>
          </p:nvPr>
        </p:nvSpPr>
        <p:spPr>
          <a:prstGeom prst="rect">
            <a:avLst/>
          </a:prstGeom>
        </p:spPr>
        <p:txBody>
          <a:bodyPr/>
          <a:lstStyle/>
          <a:p>
            <a:pPr/>
            <a:r>
              <a:rPr>
                <a:latin typeface="+mj-lt"/>
                <a:ea typeface="+mj-ea"/>
                <a:cs typeface="+mj-cs"/>
                <a:sym typeface="Helvetica"/>
              </a:rPr>
              <a:t>为了验证行为解耦的有效性，我们使用一个真实的多行为</a:t>
            </a:r>
            <a:r>
              <a:t> IJCAI </a:t>
            </a:r>
            <a:r>
              <a:rPr>
                <a:latin typeface="+mj-lt"/>
                <a:ea typeface="+mj-ea"/>
                <a:cs typeface="+mj-cs"/>
                <a:sym typeface="Helvetica"/>
              </a:rPr>
              <a:t>数据集进行了额外的实验，该数据集包含四种类型的用户行为：页面浏览、收藏、加入购物车和购买。我们将这四种类型的行为整合到一个统一的用户</a:t>
            </a:r>
            <a:r>
              <a:t> - </a:t>
            </a:r>
            <a:r>
              <a:rPr>
                <a:latin typeface="+mj-lt"/>
                <a:ea typeface="+mj-ea"/>
                <a:cs typeface="+mj-cs"/>
                <a:sym typeface="Helvetica"/>
              </a:rPr>
              <a:t>项目交互矩阵中并在其上进行实验。</a:t>
            </a:r>
          </a:p>
          <a:p>
            <a:pPr/>
            <a:r>
              <a:rPr>
                <a:latin typeface="+mj-lt"/>
                <a:ea typeface="+mj-ea"/>
                <a:cs typeface="+mj-cs"/>
                <a:sym typeface="Helvetica"/>
              </a:rPr>
              <a:t>表</a:t>
            </a:r>
            <a:r>
              <a:t> 5 </a:t>
            </a:r>
            <a:r>
              <a:rPr>
                <a:latin typeface="+mj-lt"/>
                <a:ea typeface="+mj-ea"/>
                <a:cs typeface="+mj-cs"/>
                <a:sym typeface="Helvetica"/>
              </a:rPr>
              <a:t>表明当</a:t>
            </a:r>
            <a:r>
              <a:t>k=4</a:t>
            </a:r>
            <a:r>
              <a:rPr>
                <a:latin typeface="+mj-lt"/>
                <a:ea typeface="+mj-ea"/>
                <a:cs typeface="+mj-cs"/>
                <a:sym typeface="Helvetica"/>
              </a:rPr>
              <a:t>时达到最佳性能，这与</a:t>
            </a:r>
            <a:r>
              <a:t> IJCAI </a:t>
            </a:r>
            <a:r>
              <a:rPr>
                <a:latin typeface="+mj-lt"/>
                <a:ea typeface="+mj-ea"/>
                <a:cs typeface="+mj-cs"/>
                <a:sym typeface="Helvetica"/>
              </a:rPr>
              <a:t>数据集中的用户行为数量</a:t>
            </a:r>
            <a:r>
              <a:t> 4 </a:t>
            </a:r>
            <a:r>
              <a:rPr>
                <a:latin typeface="+mj-lt"/>
                <a:ea typeface="+mj-ea"/>
                <a:cs typeface="+mj-cs"/>
                <a:sym typeface="Helvetica"/>
              </a:rPr>
              <a:t>相吻合。这也表明我们的模型可以有效地从多行为数据集中学习，捕捉不同类型用户</a:t>
            </a:r>
            <a:r>
              <a:t> - </a:t>
            </a:r>
            <a:r>
              <a:rPr>
                <a:latin typeface="+mj-lt"/>
                <a:ea typeface="+mj-ea"/>
                <a:cs typeface="+mj-cs"/>
                <a:sym typeface="Helvetica"/>
              </a:rPr>
              <a:t>项目交互之间的细微差别和区别。</a:t>
            </a:r>
          </a:p>
          <a:p>
            <a:pPr/>
            <a:r>
              <a:rPr>
                <a:latin typeface="+mj-lt"/>
                <a:ea typeface="+mj-ea"/>
                <a:cs typeface="+mj-cs"/>
                <a:sym typeface="Helvetica"/>
              </a:rPr>
              <a:t>在真实多行为数据集上与不同方法的性能比较</a:t>
            </a:r>
          </a:p>
          <a:p>
            <a:pPr/>
            <a:r>
              <a:rPr>
                <a:latin typeface="+mj-lt"/>
                <a:ea typeface="+mj-ea"/>
                <a:cs typeface="+mj-cs"/>
                <a:sym typeface="Helvetica"/>
              </a:rPr>
              <a:t>表</a:t>
            </a:r>
            <a:r>
              <a:t> 6 </a:t>
            </a:r>
            <a:r>
              <a:rPr>
                <a:latin typeface="+mj-lt"/>
                <a:ea typeface="+mj-ea"/>
                <a:cs typeface="+mj-cs"/>
                <a:sym typeface="Helvetica"/>
              </a:rPr>
              <a:t>展示了所提出的</a:t>
            </a:r>
            <a:r>
              <a:t> DBCR </a:t>
            </a:r>
            <a:r>
              <a:rPr>
                <a:latin typeface="+mj-lt"/>
                <a:ea typeface="+mj-ea"/>
                <a:cs typeface="+mj-cs"/>
                <a:sym typeface="Helvetica"/>
              </a:rPr>
              <a:t>方法在</a:t>
            </a:r>
            <a:r>
              <a:t> IJCAI </a:t>
            </a:r>
            <a:r>
              <a:rPr>
                <a:latin typeface="+mj-lt"/>
                <a:ea typeface="+mj-ea"/>
                <a:cs typeface="+mj-cs"/>
                <a:sym typeface="Helvetica"/>
              </a:rPr>
              <a:t>数据集（一个真实的多行为数据集）上与现有最先进方法相比的优越性能。这强调了我们的方法在处理此类多行为数据集方面的有效性，从而加强了其实际相关性和更广泛应用的潜力。</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标题文本"/>
          <p:cNvSpPr txBox="1"/>
          <p:nvPr>
            <p:ph type="title"/>
          </p:nvPr>
        </p:nvSpPr>
        <p:spPr>
          <a:xfrm>
            <a:off x="644448" y="86614"/>
            <a:ext cx="1370331" cy="482601"/>
          </a:xfrm>
          <a:prstGeom prst="rect">
            <a:avLst/>
          </a:prstGeom>
        </p:spPr>
        <p:txBody>
          <a:bodyPr>
            <a:normAutofit fontScale="100000" lnSpcReduction="0"/>
          </a:bodyPr>
          <a:lstStyle/>
          <a:p>
            <a:pPr/>
            <a:r>
              <a:t>标题文本</a:t>
            </a:r>
          </a:p>
        </p:txBody>
      </p:sp>
      <p:sp>
        <p:nvSpPr>
          <p:cNvPr id="12" name="正文级别 1…"/>
          <p:cNvSpPr txBox="1"/>
          <p:nvPr>
            <p:ph type="body" sz="quarter" idx="1"/>
          </p:nvPr>
        </p:nvSpPr>
        <p:spPr>
          <a:xfrm>
            <a:off x="1828800" y="3840479"/>
            <a:ext cx="8534400" cy="1714501"/>
          </a:xfrm>
          <a:prstGeom prst="rect">
            <a:avLst/>
          </a:prstGeom>
        </p:spPr>
        <p:txBody>
          <a:bodyP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20" name="标题文本"/>
          <p:cNvSpPr txBox="1"/>
          <p:nvPr>
            <p:ph type="title"/>
          </p:nvPr>
        </p:nvSpPr>
        <p:spPr>
          <a:xfrm>
            <a:off x="644448" y="86614"/>
            <a:ext cx="1370331" cy="482601"/>
          </a:xfrm>
          <a:prstGeom prst="rect">
            <a:avLst/>
          </a:prstGeom>
        </p:spPr>
        <p:txBody>
          <a:bodyPr>
            <a:normAutofit fontScale="100000" lnSpcReduction="0"/>
          </a:bodyPr>
          <a:lstStyle/>
          <a:p>
            <a:pPr/>
            <a:r>
              <a:t>标题文本</a:t>
            </a:r>
          </a:p>
        </p:txBody>
      </p:sp>
      <p:sp>
        <p:nvSpPr>
          <p:cNvPr id="21" name="正文级别 1…"/>
          <p:cNvSpPr txBox="1"/>
          <p:nvPr>
            <p:ph type="body" sz="quarter" idx="1"/>
          </p:nvPr>
        </p:nvSpPr>
        <p:spPr>
          <a:xfrm>
            <a:off x="1828800" y="3840479"/>
            <a:ext cx="8534400" cy="1714501"/>
          </a:xfrm>
          <a:prstGeom prst="rect">
            <a:avLst/>
          </a:prstGeom>
        </p:spPr>
        <p:txBody>
          <a:bodyP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22"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9" name="标题文本"/>
          <p:cNvSpPr txBox="1"/>
          <p:nvPr>
            <p:ph type="title"/>
          </p:nvPr>
        </p:nvSpPr>
        <p:spPr>
          <a:xfrm>
            <a:off x="644448" y="86614"/>
            <a:ext cx="1370331" cy="482601"/>
          </a:xfrm>
          <a:prstGeom prst="rect">
            <a:avLst/>
          </a:prstGeom>
        </p:spPr>
        <p:txBody>
          <a:bodyPr>
            <a:normAutofit fontScale="100000" lnSpcReduction="0"/>
          </a:bodyPr>
          <a:lstStyle/>
          <a:p>
            <a:pPr/>
            <a:r>
              <a:t>标题文本</a:t>
            </a:r>
          </a:p>
        </p:txBody>
      </p:sp>
      <p:sp>
        <p:nvSpPr>
          <p:cNvPr id="30" name="正文级别 1…"/>
          <p:cNvSpPr txBox="1"/>
          <p:nvPr>
            <p:ph type="body" idx="1"/>
          </p:nvPr>
        </p:nvSpPr>
        <p:spPr>
          <a:xfrm>
            <a:off x="609600" y="1577339"/>
            <a:ext cx="10972800" cy="4526281"/>
          </a:xfrm>
          <a:prstGeom prst="rect">
            <a:avLst/>
          </a:prstGeom>
        </p:spPr>
        <p:txBody>
          <a:bodyP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3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0">
    <p:spTree>
      <p:nvGrpSpPr>
        <p:cNvPr id="1" name=""/>
        <p:cNvGrpSpPr/>
        <p:nvPr/>
      </p:nvGrpSpPr>
      <p:grpSpPr>
        <a:xfrm>
          <a:off x="0" y="0"/>
          <a:ext cx="0" cy="0"/>
          <a:chOff x="0" y="0"/>
          <a:chExt cx="0" cy="0"/>
        </a:xfrm>
      </p:grpSpPr>
      <p:sp>
        <p:nvSpPr>
          <p:cNvPr id="38" name="标题文本"/>
          <p:cNvSpPr txBox="1"/>
          <p:nvPr>
            <p:ph type="title"/>
          </p:nvPr>
        </p:nvSpPr>
        <p:spPr>
          <a:xfrm>
            <a:off x="644448" y="86614"/>
            <a:ext cx="1370331" cy="482601"/>
          </a:xfrm>
          <a:prstGeom prst="rect">
            <a:avLst/>
          </a:prstGeom>
        </p:spPr>
        <p:txBody>
          <a:bodyPr>
            <a:normAutofit fontScale="100000" lnSpcReduction="0"/>
          </a:bodyPr>
          <a:lstStyle/>
          <a:p>
            <a:pPr/>
            <a:r>
              <a:t>标题文本</a:t>
            </a:r>
          </a:p>
        </p:txBody>
      </p:sp>
      <p:sp>
        <p:nvSpPr>
          <p:cNvPr id="39" name="正文级别 1…"/>
          <p:cNvSpPr txBox="1"/>
          <p:nvPr>
            <p:ph type="body" idx="1"/>
          </p:nvPr>
        </p:nvSpPr>
        <p:spPr>
          <a:xfrm>
            <a:off x="609600" y="1577339"/>
            <a:ext cx="10972800" cy="4526281"/>
          </a:xfrm>
          <a:prstGeom prst="rect">
            <a:avLst/>
          </a:prstGeom>
        </p:spPr>
        <p:txBody>
          <a:bodyP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40"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7" name="标题文本"/>
          <p:cNvSpPr txBox="1"/>
          <p:nvPr>
            <p:ph type="title"/>
          </p:nvPr>
        </p:nvSpPr>
        <p:spPr>
          <a:xfrm>
            <a:off x="644448" y="86614"/>
            <a:ext cx="1370331" cy="482601"/>
          </a:xfrm>
          <a:prstGeom prst="rect">
            <a:avLst/>
          </a:prstGeom>
        </p:spPr>
        <p:txBody>
          <a:bodyPr>
            <a:normAutofit fontScale="100000" lnSpcReduction="0"/>
          </a:bodyPr>
          <a:lstStyle/>
          <a:p>
            <a:pPr/>
            <a:r>
              <a:t>标题文本</a:t>
            </a:r>
          </a:p>
        </p:txBody>
      </p:sp>
      <p:sp>
        <p:nvSpPr>
          <p:cNvPr id="48" name="正文级别 1…"/>
          <p:cNvSpPr txBox="1"/>
          <p:nvPr>
            <p:ph type="body" sz="half" idx="1"/>
          </p:nvPr>
        </p:nvSpPr>
        <p:spPr>
          <a:xfrm>
            <a:off x="609600" y="1577339"/>
            <a:ext cx="5303521" cy="4526281"/>
          </a:xfrm>
          <a:prstGeom prst="rect">
            <a:avLst/>
          </a:prstGeom>
        </p:spPr>
        <p:txBody>
          <a:bodyP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49"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6" name="标题文本"/>
          <p:cNvSpPr txBox="1"/>
          <p:nvPr>
            <p:ph type="title"/>
          </p:nvPr>
        </p:nvSpPr>
        <p:spPr>
          <a:xfrm>
            <a:off x="644448" y="86614"/>
            <a:ext cx="1370331" cy="482601"/>
          </a:xfrm>
          <a:prstGeom prst="rect">
            <a:avLst/>
          </a:prstGeom>
        </p:spPr>
        <p:txBody>
          <a:bodyPr>
            <a:normAutofit fontScale="100000" lnSpcReduction="0"/>
          </a:bodyPr>
          <a:lstStyle/>
          <a:p>
            <a:pPr/>
            <a:r>
              <a:t>标题文本</a:t>
            </a:r>
          </a:p>
        </p:txBody>
      </p:sp>
      <p:sp>
        <p:nvSpPr>
          <p:cNvPr id="57"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0">
    <p:spTree>
      <p:nvGrpSpPr>
        <p:cNvPr id="1" name=""/>
        <p:cNvGrpSpPr/>
        <p:nvPr/>
      </p:nvGrpSpPr>
      <p:grpSpPr>
        <a:xfrm>
          <a:off x="0" y="0"/>
          <a:ext cx="0" cy="0"/>
          <a:chOff x="0" y="0"/>
          <a:chExt cx="0" cy="0"/>
        </a:xfrm>
      </p:grpSpPr>
      <p:sp>
        <p:nvSpPr>
          <p:cNvPr id="64" name="标题文本"/>
          <p:cNvSpPr txBox="1"/>
          <p:nvPr>
            <p:ph type="title"/>
          </p:nvPr>
        </p:nvSpPr>
        <p:spPr>
          <a:xfrm>
            <a:off x="644448" y="86614"/>
            <a:ext cx="1370331" cy="482601"/>
          </a:xfrm>
          <a:prstGeom prst="rect">
            <a:avLst/>
          </a:prstGeom>
        </p:spPr>
        <p:txBody>
          <a:bodyPr>
            <a:normAutofit fontScale="100000" lnSpcReduction="0"/>
          </a:bodyPr>
          <a:lstStyle/>
          <a:p>
            <a:pPr/>
            <a:r>
              <a:t>标题文本</a:t>
            </a:r>
          </a:p>
        </p:txBody>
      </p:sp>
      <p:sp>
        <p:nvSpPr>
          <p:cNvPr id="6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2"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0">
    <p:spTree>
      <p:nvGrpSpPr>
        <p:cNvPr id="1" name=""/>
        <p:cNvGrpSpPr/>
        <p:nvPr/>
      </p:nvGrpSpPr>
      <p:grpSpPr>
        <a:xfrm>
          <a:off x="0" y="0"/>
          <a:ext cx="0" cy="0"/>
          <a:chOff x="0" y="0"/>
          <a:chExt cx="0" cy="0"/>
        </a:xfrm>
      </p:grpSpPr>
      <p:sp>
        <p:nvSpPr>
          <p:cNvPr id="79"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标题文本"/>
          <p:cNvSpPr txBox="1"/>
          <p:nvPr>
            <p:ph type="title"/>
          </p:nvPr>
        </p:nvSpPr>
        <p:spPr>
          <a:xfrm>
            <a:off x="609600" y="274637"/>
            <a:ext cx="10972800" cy="1325564"/>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标题文本</a:t>
            </a:r>
          </a:p>
        </p:txBody>
      </p:sp>
      <p:sp>
        <p:nvSpPr>
          <p:cNvPr id="3" name="正文级别 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11337974" y="6377940"/>
            <a:ext cx="244427" cy="241648"/>
          </a:xfrm>
          <a:prstGeom prst="rect">
            <a:avLst/>
          </a:prstGeom>
          <a:ln w="12700">
            <a:miter lim="400000"/>
          </a:ln>
        </p:spPr>
        <p:txBody>
          <a:bodyPr wrap="none" lIns="0" tIns="0" rIns="0" bIns="0">
            <a:spAutoFit/>
          </a:bodyPr>
          <a:lstStyle>
            <a:lvl1pPr algn="r">
              <a:defRPr>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Trebuchet MS"/>
          <a:ea typeface="Trebuchet MS"/>
          <a:cs typeface="Trebuchet MS"/>
          <a:sym typeface="Trebuchet MS"/>
        </a:defRPr>
      </a:lvl1pPr>
      <a:lvl2pPr marL="0" marR="0" indent="0" algn="l" defTabSz="9144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Trebuchet MS"/>
          <a:ea typeface="Trebuchet MS"/>
          <a:cs typeface="Trebuchet MS"/>
          <a:sym typeface="Trebuchet MS"/>
        </a:defRPr>
      </a:lvl2pPr>
      <a:lvl3pPr marL="0" marR="0" indent="0" algn="l" defTabSz="9144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Trebuchet MS"/>
          <a:ea typeface="Trebuchet MS"/>
          <a:cs typeface="Trebuchet MS"/>
          <a:sym typeface="Trebuchet MS"/>
        </a:defRPr>
      </a:lvl3pPr>
      <a:lvl4pPr marL="0" marR="0" indent="0" algn="l" defTabSz="9144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Trebuchet MS"/>
          <a:ea typeface="Trebuchet MS"/>
          <a:cs typeface="Trebuchet MS"/>
          <a:sym typeface="Trebuchet MS"/>
        </a:defRPr>
      </a:lvl4pPr>
      <a:lvl5pPr marL="0" marR="0" indent="0" algn="l" defTabSz="9144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Trebuchet MS"/>
          <a:ea typeface="Trebuchet MS"/>
          <a:cs typeface="Trebuchet MS"/>
          <a:sym typeface="Trebuchet MS"/>
        </a:defRPr>
      </a:lvl5pPr>
      <a:lvl6pPr marL="0" marR="0" indent="0" algn="l" defTabSz="9144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Trebuchet MS"/>
          <a:ea typeface="Trebuchet MS"/>
          <a:cs typeface="Trebuchet MS"/>
          <a:sym typeface="Trebuchet MS"/>
        </a:defRPr>
      </a:lvl6pPr>
      <a:lvl7pPr marL="0" marR="0" indent="0" algn="l" defTabSz="9144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Trebuchet MS"/>
          <a:ea typeface="Trebuchet MS"/>
          <a:cs typeface="Trebuchet MS"/>
          <a:sym typeface="Trebuchet MS"/>
        </a:defRPr>
      </a:lvl7pPr>
      <a:lvl8pPr marL="0" marR="0" indent="0" algn="l" defTabSz="9144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Trebuchet MS"/>
          <a:ea typeface="Trebuchet MS"/>
          <a:cs typeface="Trebuchet MS"/>
          <a:sym typeface="Trebuchet MS"/>
        </a:defRPr>
      </a:lvl8pPr>
      <a:lvl9pPr marL="0" marR="0" indent="0" algn="l" defTabSz="9144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Trebuchet MS"/>
          <a:ea typeface="Trebuchet MS"/>
          <a:cs typeface="Trebuchet MS"/>
          <a:sym typeface="Trebuchet MS"/>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b="0" baseline="0" cap="none" i="0" spc="0" strike="noStrike" sz="1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4.png"/><Relationship Id="rId11" Type="http://schemas.openxmlformats.org/officeDocument/2006/relationships/image" Target="../media/image6.jpeg"/><Relationship Id="rId12" Type="http://schemas.openxmlformats.org/officeDocument/2006/relationships/image" Target="../media/image7.jpeg"/><Relationship Id="rId13" Type="http://schemas.openxmlformats.org/officeDocument/2006/relationships/image" Target="../media/image8.jpeg"/><Relationship Id="rId14" Type="http://schemas.openxmlformats.org/officeDocument/2006/relationships/image" Target="../media/image5.png"/><Relationship Id="rId15" Type="http://schemas.openxmlformats.org/officeDocument/2006/relationships/image" Target="../media/image9.jpeg"/><Relationship Id="rId16" Type="http://schemas.openxmlformats.org/officeDocument/2006/relationships/hyperlink" Target="https://github.com/scu-zjz/SparseViT" TargetMode="External"/><Relationship Id="rId17" Type="http://schemas.openxmlformats.org/officeDocument/2006/relationships/image" Target="../media/image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3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31.png"/><Relationship Id="rId7" Type="http://schemas.openxmlformats.org/officeDocument/2006/relationships/image" Target="../media/image3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image" Target="../media/image20.png"/><Relationship Id="rId12" Type="http://schemas.openxmlformats.org/officeDocument/2006/relationships/image" Target="../media/image1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5.png"/><Relationship Id="rId10" Type="http://schemas.openxmlformats.org/officeDocument/2006/relationships/image" Target="../media/image2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82294" algn="r">
              <a:lnSpc>
                <a:spcPts val="800"/>
              </a:lnSpc>
              <a:defRPr b="1" spc="30" sz="1200">
                <a:solidFill>
                  <a:srgbClr val="FFFFFF"/>
                </a:solidFill>
                <a:latin typeface="Arial"/>
                <a:ea typeface="Arial"/>
                <a:cs typeface="Arial"/>
                <a:sym typeface="Arial"/>
              </a:defRPr>
            </a:pPr>
            <a:r>
              <a:t>AT</a:t>
            </a:r>
            <a:r>
              <a:rPr spc="55"/>
              <a:t>AI</a:t>
            </a:r>
          </a:p>
          <a:p>
            <a:pPr>
              <a:lnSpc>
                <a:spcPts val="1100"/>
              </a:lnSpc>
              <a:tabLst>
                <a:tab pos="10375900" algn="l"/>
              </a:tabLst>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baseline="-28000" spc="-225">
                <a:solidFill>
                  <a:srgbClr val="D9D9D9"/>
                </a:solidFill>
              </a:rPr>
              <a:t>A</a:t>
            </a:r>
            <a:r>
              <a:rPr baseline="-28000" spc="-254">
                <a:solidFill>
                  <a:srgbClr val="D9D9D9"/>
                </a:solidFill>
              </a:rPr>
              <a:t>d</a:t>
            </a:r>
            <a:r>
              <a:rPr baseline="-28000" spc="-165">
                <a:solidFill>
                  <a:srgbClr val="D9D9D9"/>
                </a:solidFill>
              </a:rPr>
              <a:t>v</a:t>
            </a:r>
            <a:r>
              <a:rPr baseline="-28000" spc="-187">
                <a:solidFill>
                  <a:srgbClr val="D9D9D9"/>
                </a:solidFill>
              </a:rPr>
              <a:t>a</a:t>
            </a:r>
            <a:r>
              <a:rPr baseline="-28000" spc="-195">
                <a:solidFill>
                  <a:srgbClr val="D9D9D9"/>
                </a:solidFill>
              </a:rPr>
              <a:t>n</a:t>
            </a:r>
            <a:r>
              <a:rPr baseline="-28000" spc="-187">
                <a:solidFill>
                  <a:srgbClr val="D9D9D9"/>
                </a:solidFill>
              </a:rPr>
              <a:t>c</a:t>
            </a:r>
            <a:r>
              <a:rPr baseline="-28000" spc="-232">
                <a:solidFill>
                  <a:srgbClr val="D9D9D9"/>
                </a:solidFill>
              </a:rPr>
              <a:t>e</a:t>
            </a:r>
            <a:r>
              <a:rPr baseline="-28000" spc="37">
                <a:solidFill>
                  <a:srgbClr val="D9D9D9"/>
                </a:solidFill>
              </a:rPr>
              <a:t>d</a:t>
            </a:r>
            <a:r>
              <a:rPr baseline="-28000" spc="-359">
                <a:solidFill>
                  <a:srgbClr val="D9D9D9"/>
                </a:solidFill>
              </a:rPr>
              <a:t>T</a:t>
            </a:r>
            <a:r>
              <a:rPr baseline="-28000" spc="-232">
                <a:solidFill>
                  <a:srgbClr val="D9D9D9"/>
                </a:solidFill>
              </a:rPr>
              <a:t>e</a:t>
            </a:r>
            <a:r>
              <a:rPr baseline="-28000" spc="-187">
                <a:solidFill>
                  <a:srgbClr val="D9D9D9"/>
                </a:solidFill>
              </a:rPr>
              <a:t>c</a:t>
            </a:r>
            <a:r>
              <a:rPr baseline="-28000" spc="-195">
                <a:solidFill>
                  <a:srgbClr val="D9D9D9"/>
                </a:solidFill>
              </a:rPr>
              <a:t>hn</a:t>
            </a:r>
            <a:r>
              <a:rPr baseline="-28000" spc="-150">
                <a:solidFill>
                  <a:srgbClr val="D9D9D9"/>
                </a:solidFill>
              </a:rPr>
              <a:t>i</a:t>
            </a:r>
            <a:r>
              <a:rPr baseline="-28000" spc="-254">
                <a:solidFill>
                  <a:srgbClr val="D9D9D9"/>
                </a:solidFill>
              </a:rPr>
              <a:t>q</a:t>
            </a:r>
            <a:r>
              <a:rPr baseline="-28000" spc="-225">
                <a:solidFill>
                  <a:srgbClr val="D9D9D9"/>
                </a:solidFill>
              </a:rPr>
              <a:t>u</a:t>
            </a:r>
            <a:r>
              <a:rPr baseline="-28000" spc="75">
                <a:solidFill>
                  <a:srgbClr val="D9D9D9"/>
                </a:solidFill>
              </a:rPr>
              <a:t>e</a:t>
            </a:r>
            <a:r>
              <a:rPr baseline="-28000" spc="-254">
                <a:solidFill>
                  <a:srgbClr val="D9D9D9"/>
                </a:solidFill>
              </a:rPr>
              <a:t>o</a:t>
            </a:r>
            <a:r>
              <a:rPr baseline="-28000" spc="-82">
                <a:solidFill>
                  <a:srgbClr val="D9D9D9"/>
                </a:solidFill>
              </a:rPr>
              <a:t>f</a:t>
            </a:r>
            <a:endParaRPr baseline="-28000"/>
          </a:p>
          <a:p>
            <a:pPr>
              <a:lnSpc>
                <a:spcPts val="1700"/>
              </a:lnSpc>
              <a:tabLst>
                <a:tab pos="10375900" algn="l"/>
              </a:tabLst>
              <a:defRPr baseline="-3999" spc="-247" sz="2200">
                <a:solidFill>
                  <a:srgbClr val="FFFFFF"/>
                </a:solidFill>
                <a:latin typeface="Trebuchet MS"/>
                <a:ea typeface="Trebuchet MS"/>
                <a:cs typeface="Trebuchet MS"/>
                <a:sym typeface="Trebuchet MS"/>
              </a:defRPr>
            </a:pPr>
            <a:r>
              <a:t>of</a:t>
            </a:r>
            <a:r>
              <a:rPr spc="-382"/>
              <a:t> </a:t>
            </a:r>
            <a:r>
              <a:rPr spc="-292"/>
              <a:t>Technology	</a:t>
            </a:r>
            <a:r>
              <a:rPr baseline="0" spc="-104" sz="1000">
                <a:solidFill>
                  <a:srgbClr val="D9D9D9"/>
                </a:solidFill>
              </a:rPr>
              <a:t>Artificial</a:t>
            </a:r>
            <a:r>
              <a:rPr baseline="0" spc="25" sz="1000">
                <a:solidFill>
                  <a:srgbClr val="D9D9D9"/>
                </a:solidFill>
              </a:rPr>
              <a:t> </a:t>
            </a:r>
            <a:r>
              <a:rPr baseline="0" spc="-104" sz="1000">
                <a:solidFill>
                  <a:srgbClr val="D9D9D9"/>
                </a:solidFill>
              </a:rPr>
              <a:t>Intelligence</a:t>
            </a:r>
          </a:p>
        </p:txBody>
      </p:sp>
      <p:grpSp>
        <p:nvGrpSpPr>
          <p:cNvPr id="92" name="object 3"/>
          <p:cNvGrpSpPr/>
          <p:nvPr/>
        </p:nvGrpSpPr>
        <p:grpSpPr>
          <a:xfrm>
            <a:off x="-1" y="-1"/>
            <a:ext cx="12192000" cy="603504"/>
            <a:chOff x="0" y="0"/>
            <a:chExt cx="12191999" cy="603503"/>
          </a:xfrm>
        </p:grpSpPr>
        <p:sp>
          <p:nvSpPr>
            <p:cNvPr id="89" name="object 4"/>
            <p:cNvSpPr/>
            <p:nvPr/>
          </p:nvSpPr>
          <p:spPr>
            <a:xfrm>
              <a:off x="-1" y="0"/>
              <a:ext cx="12192000" cy="603503"/>
            </a:xfrm>
            <a:prstGeom prst="rect">
              <a:avLst/>
            </a:prstGeom>
            <a:blipFill rotWithShape="1">
              <a:blip r:embed="rId2"/>
              <a:srcRect l="0" t="0" r="0" b="0"/>
              <a:stretch>
                <a:fillRect/>
              </a:stretch>
            </a:blipFill>
            <a:ln w="12700" cap="flat">
              <a:noFill/>
              <a:miter lim="400000"/>
            </a:ln>
            <a:effectLst/>
          </p:spPr>
          <p:txBody>
            <a:bodyPr wrap="square" lIns="0" tIns="0" rIns="0" bIns="0" numCol="1" anchor="t">
              <a:noAutofit/>
            </a:bodyPr>
            <a:lstStyle/>
            <a:p>
              <a:pPr/>
            </a:p>
          </p:txBody>
        </p:sp>
        <p:sp>
          <p:nvSpPr>
            <p:cNvPr id="90" name="object 5"/>
            <p:cNvSpPr/>
            <p:nvPr/>
          </p:nvSpPr>
          <p:spPr>
            <a:xfrm>
              <a:off x="565402" y="126491"/>
              <a:ext cx="1888237" cy="464820"/>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sp>
          <p:nvSpPr>
            <p:cNvPr id="91" name="object 6"/>
            <p:cNvSpPr/>
            <p:nvPr/>
          </p:nvSpPr>
          <p:spPr>
            <a:xfrm>
              <a:off x="11756136" y="-1"/>
              <a:ext cx="374904" cy="504445"/>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grpSp>
      <p:grpSp>
        <p:nvGrpSpPr>
          <p:cNvPr id="96" name="object 7"/>
          <p:cNvGrpSpPr/>
          <p:nvPr/>
        </p:nvGrpSpPr>
        <p:grpSpPr>
          <a:xfrm>
            <a:off x="-1" y="0"/>
            <a:ext cx="12192000" cy="973836"/>
            <a:chOff x="0" y="0"/>
            <a:chExt cx="12191999" cy="973835"/>
          </a:xfrm>
        </p:grpSpPr>
        <p:sp>
          <p:nvSpPr>
            <p:cNvPr id="93" name="object 8"/>
            <p:cNvSpPr/>
            <p:nvPr/>
          </p:nvSpPr>
          <p:spPr>
            <a:xfrm>
              <a:off x="-1" y="0"/>
              <a:ext cx="12192000" cy="973836"/>
            </a:xfrm>
            <a:prstGeom prst="rect">
              <a:avLst/>
            </a:prstGeom>
            <a:blipFill rotWithShape="1">
              <a:blip r:embed="rId5"/>
              <a:srcRect l="0" t="0" r="0" b="0"/>
              <a:stretch>
                <a:fillRect/>
              </a:stretch>
            </a:blipFill>
            <a:ln w="12700" cap="flat">
              <a:noFill/>
              <a:miter lim="400000"/>
            </a:ln>
            <a:effectLst/>
          </p:spPr>
          <p:txBody>
            <a:bodyPr wrap="square" lIns="0" tIns="0" rIns="0" bIns="0" numCol="1" anchor="t">
              <a:noAutofit/>
            </a:bodyPr>
            <a:lstStyle/>
            <a:p>
              <a:pPr/>
            </a:p>
          </p:txBody>
        </p:sp>
        <p:sp>
          <p:nvSpPr>
            <p:cNvPr id="94" name="object 9"/>
            <p:cNvSpPr/>
            <p:nvPr/>
          </p:nvSpPr>
          <p:spPr>
            <a:xfrm>
              <a:off x="11503152" y="128015"/>
              <a:ext cx="571501" cy="720852"/>
            </a:xfrm>
            <a:prstGeom prst="rect">
              <a:avLst/>
            </a:prstGeom>
            <a:blipFill rotWithShape="1">
              <a:blip r:embed="rId6"/>
              <a:srcRect l="0" t="0" r="0" b="0"/>
              <a:stretch>
                <a:fillRect/>
              </a:stretch>
            </a:blipFill>
            <a:ln w="12700" cap="flat">
              <a:noFill/>
              <a:miter lim="400000"/>
            </a:ln>
            <a:effectLst/>
          </p:spPr>
          <p:txBody>
            <a:bodyPr wrap="square" lIns="0" tIns="0" rIns="0" bIns="0" numCol="1" anchor="t">
              <a:noAutofit/>
            </a:bodyPr>
            <a:lstStyle/>
            <a:p>
              <a:pPr/>
            </a:p>
          </p:txBody>
        </p:sp>
        <p:sp>
          <p:nvSpPr>
            <p:cNvPr id="95" name="object 10"/>
            <p:cNvSpPr/>
            <p:nvPr/>
          </p:nvSpPr>
          <p:spPr>
            <a:xfrm>
              <a:off x="778762" y="690371"/>
              <a:ext cx="2924557" cy="240791"/>
            </a:xfrm>
            <a:prstGeom prst="rect">
              <a:avLst/>
            </a:prstGeom>
            <a:blipFill rotWithShape="1">
              <a:blip r:embed="rId7"/>
              <a:srcRect l="0" t="0" r="0" b="0"/>
              <a:stretch>
                <a:fillRect/>
              </a:stretch>
            </a:blipFill>
            <a:ln w="12700" cap="flat">
              <a:noFill/>
              <a:miter lim="400000"/>
            </a:ln>
            <a:effectLst/>
          </p:spPr>
          <p:txBody>
            <a:bodyPr wrap="square" lIns="0" tIns="0" rIns="0" bIns="0" numCol="1" anchor="t">
              <a:noAutofit/>
            </a:bodyPr>
            <a:lstStyle/>
            <a:p>
              <a:pPr/>
            </a:p>
          </p:txBody>
        </p:sp>
      </p:grpSp>
      <p:sp>
        <p:nvSpPr>
          <p:cNvPr id="97" name="object 11"/>
          <p:cNvSpPr txBox="1"/>
          <p:nvPr/>
        </p:nvSpPr>
        <p:spPr>
          <a:xfrm>
            <a:off x="1006753" y="681779"/>
            <a:ext cx="2402841" cy="23818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900"/>
              </a:lnSpc>
              <a:defRPr spc="-190" sz="1600">
                <a:solidFill>
                  <a:srgbClr val="FFFFFF"/>
                </a:solidFill>
                <a:latin typeface="Trebuchet MS"/>
                <a:ea typeface="Trebuchet MS"/>
                <a:cs typeface="Trebuchet MS"/>
                <a:sym typeface="Trebuchet MS"/>
              </a:defRPr>
            </a:pPr>
            <a:r>
              <a:t>Chongqing</a:t>
            </a:r>
            <a:r>
              <a:rPr spc="-355"/>
              <a:t> </a:t>
            </a:r>
            <a:r>
              <a:rPr spc="-175"/>
              <a:t>University</a:t>
            </a:r>
            <a:r>
              <a:rPr spc="-350"/>
              <a:t> </a:t>
            </a:r>
            <a:r>
              <a:rPr spc="-170"/>
              <a:t>of</a:t>
            </a:r>
            <a:r>
              <a:rPr spc="-270"/>
              <a:t> </a:t>
            </a:r>
            <a:r>
              <a:rPr spc="-204"/>
              <a:t>Technology</a:t>
            </a:r>
          </a:p>
        </p:txBody>
      </p:sp>
      <p:sp>
        <p:nvSpPr>
          <p:cNvPr id="98" name="object 12"/>
          <p:cNvSpPr/>
          <p:nvPr/>
        </p:nvSpPr>
        <p:spPr>
          <a:xfrm>
            <a:off x="882396" y="100584"/>
            <a:ext cx="3038856" cy="850392"/>
          </a:xfrm>
          <a:prstGeom prst="rect">
            <a:avLst/>
          </a:prstGeom>
          <a:blipFill>
            <a:blip r:embed="rId8"/>
            <a:stretch>
              <a:fillRect/>
            </a:stretch>
          </a:blipFill>
          <a:ln w="12700">
            <a:miter lim="400000"/>
          </a:ln>
        </p:spPr>
        <p:txBody>
          <a:bodyPr lIns="0" tIns="0" rIns="0" bIns="0"/>
          <a:lstStyle/>
          <a:p>
            <a:pPr/>
          </a:p>
        </p:txBody>
      </p:sp>
      <p:sp>
        <p:nvSpPr>
          <p:cNvPr id="99" name="object 13"/>
          <p:cNvSpPr txBox="1"/>
          <p:nvPr/>
        </p:nvSpPr>
        <p:spPr>
          <a:xfrm>
            <a:off x="1095755" y="143312"/>
            <a:ext cx="11008360" cy="7467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900"/>
              </a:lnSpc>
              <a:spcBef>
                <a:spcPts val="100"/>
              </a:spcBef>
              <a:tabLst>
                <a:tab pos="9258300" algn="l"/>
              </a:tabLst>
              <a:defRPr spc="-260" sz="2200">
                <a:solidFill>
                  <a:srgbClr val="FFFFFF"/>
                </a:solidFill>
                <a:latin typeface="Trebuchet MS"/>
                <a:ea typeface="Trebuchet MS"/>
                <a:cs typeface="Trebuchet MS"/>
                <a:sym typeface="Trebuchet MS"/>
              </a:defRPr>
            </a:pPr>
            <a:r>
              <a:t>Chongqing</a:t>
            </a:r>
            <a:r>
              <a:rPr spc="-509"/>
              <a:t> </a:t>
            </a:r>
            <a:r>
              <a:rPr spc="-240"/>
              <a:t>University	</a:t>
            </a:r>
            <a:r>
              <a:rPr b="1" baseline="25999" spc="81">
                <a:latin typeface="Arial"/>
                <a:ea typeface="Arial"/>
                <a:cs typeface="Arial"/>
                <a:sym typeface="Arial"/>
              </a:rPr>
              <a:t>ATAI</a:t>
            </a:r>
            <a:endParaRPr baseline="25999">
              <a:latin typeface="Arial"/>
              <a:ea typeface="Arial"/>
              <a:cs typeface="Arial"/>
              <a:sym typeface="Arial"/>
            </a:endParaRPr>
          </a:p>
          <a:p>
            <a:pPr>
              <a:lnSpc>
                <a:spcPts val="1900"/>
              </a:lnSpc>
              <a:tabLst>
                <a:tab pos="9258300" algn="l"/>
              </a:tabLst>
              <a:defRPr baseline="-34999" spc="-352" sz="3300">
                <a:solidFill>
                  <a:srgbClr val="FFFFFF"/>
                </a:solidFill>
                <a:latin typeface="Trebuchet MS"/>
                <a:ea typeface="Trebuchet MS"/>
                <a:cs typeface="Trebuchet MS"/>
                <a:sym typeface="Trebuchet MS"/>
              </a:defRPr>
            </a:pPr>
            <a:r>
              <a:t>of</a:t>
            </a:r>
            <a:r>
              <a:rPr spc="-532"/>
              <a:t> </a:t>
            </a:r>
            <a:r>
              <a:rPr spc="-427"/>
              <a:t>Technology	</a:t>
            </a:r>
            <a:r>
              <a:rPr baseline="0" spc="-215" sz="1800">
                <a:solidFill>
                  <a:srgbClr val="D9D9D9"/>
                </a:solidFill>
              </a:rPr>
              <a:t>Advanced</a:t>
            </a:r>
            <a:r>
              <a:rPr baseline="0" spc="-490" sz="1800">
                <a:solidFill>
                  <a:srgbClr val="D9D9D9"/>
                </a:solidFill>
              </a:rPr>
              <a:t> </a:t>
            </a:r>
            <a:r>
              <a:rPr baseline="0" spc="-220" sz="1800">
                <a:solidFill>
                  <a:srgbClr val="D9D9D9"/>
                </a:solidFill>
              </a:rPr>
              <a:t>Techniqueof</a:t>
            </a:r>
          </a:p>
          <a:p>
            <a:pPr marR="63500" algn="r">
              <a:lnSpc>
                <a:spcPts val="2100"/>
              </a:lnSpc>
              <a:defRPr spc="-180">
                <a:solidFill>
                  <a:srgbClr val="D9D9D9"/>
                </a:solidFill>
                <a:latin typeface="Trebuchet MS"/>
                <a:ea typeface="Trebuchet MS"/>
                <a:cs typeface="Trebuchet MS"/>
                <a:sym typeface="Trebuchet MS"/>
              </a:defRPr>
            </a:pPr>
            <a:r>
              <a:t>Artificial</a:t>
            </a:r>
            <a:r>
              <a:rPr spc="69"/>
              <a:t> </a:t>
            </a:r>
            <a:r>
              <a:rPr spc="-190"/>
              <a:t>Intelligence</a:t>
            </a:r>
          </a:p>
        </p:txBody>
      </p:sp>
      <p:grpSp>
        <p:nvGrpSpPr>
          <p:cNvPr id="103" name="object 14"/>
          <p:cNvGrpSpPr/>
          <p:nvPr/>
        </p:nvGrpSpPr>
        <p:grpSpPr>
          <a:xfrm>
            <a:off x="-1" y="0"/>
            <a:ext cx="12192000" cy="973836"/>
            <a:chOff x="0" y="0"/>
            <a:chExt cx="12191999" cy="973835"/>
          </a:xfrm>
        </p:grpSpPr>
        <p:sp>
          <p:nvSpPr>
            <p:cNvPr id="100" name="object 15"/>
            <p:cNvSpPr/>
            <p:nvPr/>
          </p:nvSpPr>
          <p:spPr>
            <a:xfrm>
              <a:off x="-1" y="0"/>
              <a:ext cx="12192000" cy="973836"/>
            </a:xfrm>
            <a:prstGeom prst="rect">
              <a:avLst/>
            </a:prstGeom>
            <a:blipFill rotWithShape="1">
              <a:blip r:embed="rId9"/>
              <a:srcRect l="0" t="0" r="0" b="0"/>
              <a:stretch>
                <a:fillRect/>
              </a:stretch>
            </a:blipFill>
            <a:ln w="12700" cap="flat">
              <a:noFill/>
              <a:miter lim="400000"/>
            </a:ln>
            <a:effectLst/>
          </p:spPr>
          <p:txBody>
            <a:bodyPr wrap="square" lIns="0" tIns="0" rIns="0" bIns="0" numCol="1" anchor="t">
              <a:noAutofit/>
            </a:bodyPr>
            <a:lstStyle/>
            <a:p>
              <a:pPr/>
            </a:p>
          </p:txBody>
        </p:sp>
        <p:sp>
          <p:nvSpPr>
            <p:cNvPr id="101" name="object 16"/>
            <p:cNvSpPr/>
            <p:nvPr/>
          </p:nvSpPr>
          <p:spPr>
            <a:xfrm>
              <a:off x="11503152" y="128015"/>
              <a:ext cx="571501" cy="719327"/>
            </a:xfrm>
            <a:prstGeom prst="rect">
              <a:avLst/>
            </a:prstGeom>
            <a:blipFill rotWithShape="1">
              <a:blip r:embed="rId6"/>
              <a:srcRect l="0" t="0" r="0" b="0"/>
              <a:stretch>
                <a:fillRect/>
              </a:stretch>
            </a:blipFill>
            <a:ln w="12700" cap="flat">
              <a:noFill/>
              <a:miter lim="400000"/>
            </a:ln>
            <a:effectLst/>
          </p:spPr>
          <p:txBody>
            <a:bodyPr wrap="square" lIns="0" tIns="0" rIns="0" bIns="0" numCol="1" anchor="t">
              <a:noAutofit/>
            </a:bodyPr>
            <a:lstStyle/>
            <a:p>
              <a:pPr/>
            </a:p>
          </p:txBody>
        </p:sp>
        <p:sp>
          <p:nvSpPr>
            <p:cNvPr id="102" name="object 17"/>
            <p:cNvSpPr/>
            <p:nvPr/>
          </p:nvSpPr>
          <p:spPr>
            <a:xfrm>
              <a:off x="778762" y="690371"/>
              <a:ext cx="2924557" cy="239267"/>
            </a:xfrm>
            <a:prstGeom prst="rect">
              <a:avLst/>
            </a:prstGeom>
            <a:blipFill rotWithShape="1">
              <a:blip r:embed="rId7"/>
              <a:srcRect l="0" t="0" r="0" b="0"/>
              <a:stretch>
                <a:fillRect/>
              </a:stretch>
            </a:blipFill>
            <a:ln w="12700" cap="flat">
              <a:noFill/>
              <a:miter lim="400000"/>
            </a:ln>
            <a:effectLst/>
          </p:spPr>
          <p:txBody>
            <a:bodyPr wrap="square" lIns="0" tIns="0" rIns="0" bIns="0" numCol="1" anchor="t">
              <a:noAutofit/>
            </a:bodyPr>
            <a:lstStyle/>
            <a:p>
              <a:pPr/>
            </a:p>
          </p:txBody>
        </p:sp>
      </p:grpSp>
      <p:sp>
        <p:nvSpPr>
          <p:cNvPr id="104" name="object 18"/>
          <p:cNvSpPr txBox="1"/>
          <p:nvPr/>
        </p:nvSpPr>
        <p:spPr>
          <a:xfrm>
            <a:off x="1006753" y="680890"/>
            <a:ext cx="2402841" cy="23818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900"/>
              </a:lnSpc>
              <a:defRPr spc="-190" sz="1600">
                <a:solidFill>
                  <a:srgbClr val="FFFFFF"/>
                </a:solidFill>
                <a:latin typeface="Trebuchet MS"/>
                <a:ea typeface="Trebuchet MS"/>
                <a:cs typeface="Trebuchet MS"/>
                <a:sym typeface="Trebuchet MS"/>
              </a:defRPr>
            </a:pPr>
            <a:r>
              <a:t>Chongqing</a:t>
            </a:r>
            <a:r>
              <a:rPr spc="-355"/>
              <a:t> </a:t>
            </a:r>
            <a:r>
              <a:rPr spc="-175"/>
              <a:t>University</a:t>
            </a:r>
            <a:r>
              <a:rPr spc="-350"/>
              <a:t> </a:t>
            </a:r>
            <a:r>
              <a:rPr spc="-170"/>
              <a:t>of</a:t>
            </a:r>
            <a:r>
              <a:rPr spc="-270"/>
              <a:t> </a:t>
            </a:r>
            <a:r>
              <a:rPr spc="-204"/>
              <a:t>Technology</a:t>
            </a:r>
          </a:p>
        </p:txBody>
      </p:sp>
      <p:sp>
        <p:nvSpPr>
          <p:cNvPr id="105" name="object 19"/>
          <p:cNvSpPr/>
          <p:nvPr/>
        </p:nvSpPr>
        <p:spPr>
          <a:xfrm>
            <a:off x="883918" y="73151"/>
            <a:ext cx="3403093" cy="899162"/>
          </a:xfrm>
          <a:prstGeom prst="rect">
            <a:avLst/>
          </a:prstGeom>
          <a:blipFill>
            <a:blip r:embed="rId8"/>
            <a:stretch>
              <a:fillRect/>
            </a:stretch>
          </a:blipFill>
          <a:ln w="12700">
            <a:miter lim="400000"/>
          </a:ln>
        </p:spPr>
        <p:txBody>
          <a:bodyPr lIns="0" tIns="0" rIns="0" bIns="0"/>
          <a:lstStyle/>
          <a:p>
            <a:pPr/>
          </a:p>
        </p:txBody>
      </p:sp>
      <p:sp>
        <p:nvSpPr>
          <p:cNvPr id="106" name="object 20"/>
          <p:cNvSpPr txBox="1"/>
          <p:nvPr/>
        </p:nvSpPr>
        <p:spPr>
          <a:xfrm>
            <a:off x="1083055" y="119202"/>
            <a:ext cx="2216151" cy="660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defRPr spc="-260" sz="2200">
                <a:solidFill>
                  <a:srgbClr val="FFFFFF"/>
                </a:solidFill>
                <a:latin typeface="Trebuchet MS"/>
                <a:ea typeface="Trebuchet MS"/>
                <a:cs typeface="Trebuchet MS"/>
                <a:sym typeface="Trebuchet MS"/>
              </a:defRPr>
            </a:pPr>
            <a:r>
              <a:t>Chongqing</a:t>
            </a:r>
            <a:r>
              <a:rPr spc="-535"/>
              <a:t> </a:t>
            </a:r>
            <a:r>
              <a:rPr spc="-240"/>
              <a:t>University</a:t>
            </a:r>
            <a:r>
              <a:rPr spc="-494"/>
              <a:t> </a:t>
            </a:r>
            <a:r>
              <a:rPr spc="-234"/>
              <a:t>of</a:t>
            </a:r>
          </a:p>
          <a:p>
            <a:pPr indent="12700">
              <a:defRPr spc="-285" sz="2200">
                <a:solidFill>
                  <a:srgbClr val="FFFFFF"/>
                </a:solidFill>
                <a:latin typeface="Trebuchet MS"/>
                <a:ea typeface="Trebuchet MS"/>
                <a:cs typeface="Trebuchet MS"/>
                <a:sym typeface="Trebuchet MS"/>
              </a:defRPr>
            </a:pPr>
            <a:r>
              <a:t>Technology</a:t>
            </a:r>
          </a:p>
        </p:txBody>
      </p:sp>
      <p:sp>
        <p:nvSpPr>
          <p:cNvPr id="107" name="object 21"/>
          <p:cNvSpPr txBox="1"/>
          <p:nvPr/>
        </p:nvSpPr>
        <p:spPr>
          <a:xfrm>
            <a:off x="9697973" y="37314"/>
            <a:ext cx="1774826" cy="762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gn="ctr">
              <a:spcBef>
                <a:spcPts val="200"/>
              </a:spcBef>
              <a:defRPr b="1" spc="55" sz="1500">
                <a:solidFill>
                  <a:srgbClr val="FFFFFF"/>
                </a:solidFill>
                <a:latin typeface="Arial"/>
                <a:ea typeface="Arial"/>
                <a:cs typeface="Arial"/>
                <a:sym typeface="Arial"/>
              </a:defRPr>
            </a:pPr>
            <a:r>
              <a:t>ATAI</a:t>
            </a:r>
          </a:p>
          <a:p>
            <a:pPr marR="5080" indent="12700" algn="ctr">
              <a:spcBef>
                <a:spcPts val="100"/>
              </a:spcBef>
              <a:defRPr spc="-215">
                <a:solidFill>
                  <a:srgbClr val="D9D9D9"/>
                </a:solidFill>
                <a:latin typeface="Trebuchet MS"/>
                <a:ea typeface="Trebuchet MS"/>
                <a:cs typeface="Trebuchet MS"/>
                <a:sym typeface="Trebuchet MS"/>
              </a:defRPr>
            </a:pPr>
            <a:r>
              <a:t>Advanced</a:t>
            </a:r>
            <a:r>
              <a:rPr spc="-500"/>
              <a:t> </a:t>
            </a:r>
            <a:r>
              <a:rPr spc="-220"/>
              <a:t>Techniqueof </a:t>
            </a:r>
            <a:r>
              <a:rPr spc="-80"/>
              <a:t> </a:t>
            </a:r>
            <a:r>
              <a:rPr spc="-180"/>
              <a:t>Artificial</a:t>
            </a:r>
            <a:r>
              <a:rPr spc="75"/>
              <a:t> </a:t>
            </a:r>
            <a:r>
              <a:rPr spc="-190"/>
              <a:t>Intelligence</a:t>
            </a:r>
          </a:p>
        </p:txBody>
      </p:sp>
      <p:grpSp>
        <p:nvGrpSpPr>
          <p:cNvPr id="110" name="object 22"/>
          <p:cNvGrpSpPr/>
          <p:nvPr/>
        </p:nvGrpSpPr>
        <p:grpSpPr>
          <a:xfrm>
            <a:off x="-90" y="986027"/>
            <a:ext cx="12192218" cy="4489704"/>
            <a:chOff x="0" y="0"/>
            <a:chExt cx="12192216" cy="4489703"/>
          </a:xfrm>
        </p:grpSpPr>
        <p:sp>
          <p:nvSpPr>
            <p:cNvPr id="108" name="object 23"/>
            <p:cNvSpPr/>
            <p:nvPr/>
          </p:nvSpPr>
          <p:spPr>
            <a:xfrm>
              <a:off x="89" y="0"/>
              <a:ext cx="12192001" cy="4489704"/>
            </a:xfrm>
            <a:prstGeom prst="rect">
              <a:avLst/>
            </a:prstGeom>
            <a:solidFill>
              <a:srgbClr val="F1F1F1"/>
            </a:solidFill>
            <a:ln w="12700" cap="flat">
              <a:noFill/>
              <a:miter lim="400000"/>
            </a:ln>
            <a:effectLst/>
          </p:spPr>
          <p:txBody>
            <a:bodyPr wrap="square" lIns="0" tIns="0" rIns="0" bIns="0" numCol="1" anchor="t">
              <a:noAutofit/>
            </a:bodyPr>
            <a:lstStyle/>
            <a:p>
              <a:pPr/>
            </a:p>
          </p:txBody>
        </p:sp>
        <p:sp>
          <p:nvSpPr>
            <p:cNvPr id="109" name="object 24"/>
            <p:cNvSpPr/>
            <p:nvPr/>
          </p:nvSpPr>
          <p:spPr>
            <a:xfrm>
              <a:off x="0" y="201167"/>
              <a:ext cx="12192217" cy="104775"/>
            </a:xfrm>
            <a:prstGeom prst="rect">
              <a:avLst/>
            </a:prstGeom>
            <a:blipFill rotWithShape="1">
              <a:blip r:embed="rId10"/>
              <a:srcRect l="0" t="0" r="0" b="0"/>
              <a:stretch>
                <a:fillRect/>
              </a:stretch>
            </a:blipFill>
            <a:ln w="12700" cap="flat">
              <a:noFill/>
              <a:miter lim="400000"/>
            </a:ln>
            <a:effectLst/>
          </p:spPr>
          <p:txBody>
            <a:bodyPr wrap="square" lIns="0" tIns="0" rIns="0" bIns="0" numCol="1" anchor="t">
              <a:noAutofit/>
            </a:bodyPr>
            <a:lstStyle/>
            <a:p>
              <a:pPr/>
            </a:p>
          </p:txBody>
        </p:sp>
      </p:grpSp>
      <p:sp>
        <p:nvSpPr>
          <p:cNvPr id="111" name="object 31"/>
          <p:cNvSpPr/>
          <p:nvPr/>
        </p:nvSpPr>
        <p:spPr>
          <a:xfrm>
            <a:off x="10754868" y="5894830"/>
            <a:ext cx="1437132" cy="963166"/>
          </a:xfrm>
          <a:prstGeom prst="rect">
            <a:avLst/>
          </a:prstGeom>
          <a:blipFill>
            <a:blip r:embed="rId11"/>
            <a:stretch>
              <a:fillRect/>
            </a:stretch>
          </a:blipFill>
          <a:ln w="12700">
            <a:miter lim="400000"/>
          </a:ln>
        </p:spPr>
        <p:txBody>
          <a:bodyPr lIns="0" tIns="0" rIns="0" bIns="0"/>
          <a:lstStyle/>
          <a:p>
            <a:pPr/>
          </a:p>
        </p:txBody>
      </p:sp>
      <p:sp>
        <p:nvSpPr>
          <p:cNvPr id="112" name="object 32"/>
          <p:cNvSpPr txBox="1"/>
          <p:nvPr/>
        </p:nvSpPr>
        <p:spPr>
          <a:xfrm>
            <a:off x="11168888" y="6514489"/>
            <a:ext cx="106046" cy="1728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40" sz="1200">
                <a:solidFill>
                  <a:srgbClr val="888888"/>
                </a:solidFill>
                <a:latin typeface="Arial"/>
                <a:ea typeface="Arial"/>
                <a:cs typeface="Arial"/>
                <a:sym typeface="Arial"/>
              </a:defRPr>
            </a:lvl1pPr>
          </a:lstStyle>
          <a:p>
            <a:pPr/>
            <a:r>
              <a:t>1</a:t>
            </a:r>
          </a:p>
        </p:txBody>
      </p:sp>
      <p:sp>
        <p:nvSpPr>
          <p:cNvPr id="113" name="object 33"/>
          <p:cNvSpPr/>
          <p:nvPr/>
        </p:nvSpPr>
        <p:spPr>
          <a:xfrm>
            <a:off x="495299" y="5871971"/>
            <a:ext cx="827534" cy="829057"/>
          </a:xfrm>
          <a:prstGeom prst="rect">
            <a:avLst/>
          </a:prstGeom>
          <a:blipFill>
            <a:blip r:embed="rId12"/>
            <a:stretch>
              <a:fillRect/>
            </a:stretch>
          </a:blipFill>
          <a:ln w="12700">
            <a:miter lim="400000"/>
          </a:ln>
        </p:spPr>
        <p:txBody>
          <a:bodyPr lIns="0" tIns="0" rIns="0" bIns="0"/>
          <a:lstStyle/>
          <a:p>
            <a:pPr/>
          </a:p>
        </p:txBody>
      </p:sp>
      <p:sp>
        <p:nvSpPr>
          <p:cNvPr id="114" name="object 34"/>
          <p:cNvSpPr/>
          <p:nvPr/>
        </p:nvSpPr>
        <p:spPr>
          <a:xfrm>
            <a:off x="1580388" y="5882640"/>
            <a:ext cx="821437" cy="812292"/>
          </a:xfrm>
          <a:prstGeom prst="rect">
            <a:avLst/>
          </a:prstGeom>
          <a:blipFill>
            <a:blip r:embed="rId13"/>
            <a:stretch>
              <a:fillRect/>
            </a:stretch>
          </a:blipFill>
          <a:ln w="12700">
            <a:miter lim="400000"/>
          </a:ln>
        </p:spPr>
        <p:txBody>
          <a:bodyPr lIns="0" tIns="0" rIns="0" bIns="0"/>
          <a:lstStyle/>
          <a:p>
            <a:pPr/>
          </a:p>
        </p:txBody>
      </p:sp>
      <p:sp>
        <p:nvSpPr>
          <p:cNvPr id="115" name="object 35"/>
          <p:cNvSpPr/>
          <p:nvPr/>
        </p:nvSpPr>
        <p:spPr>
          <a:xfrm>
            <a:off x="2703576" y="6024371"/>
            <a:ext cx="1260349" cy="681229"/>
          </a:xfrm>
          <a:prstGeom prst="rect">
            <a:avLst/>
          </a:prstGeom>
          <a:blipFill>
            <a:blip r:embed="rId14"/>
            <a:stretch>
              <a:fillRect/>
            </a:stretch>
          </a:blipFill>
          <a:ln w="12700">
            <a:miter lim="400000"/>
          </a:ln>
        </p:spPr>
        <p:txBody>
          <a:bodyPr lIns="0" tIns="0" rIns="0" bIns="0"/>
          <a:lstStyle/>
          <a:p>
            <a:pPr/>
          </a:p>
        </p:txBody>
      </p:sp>
      <p:sp>
        <p:nvSpPr>
          <p:cNvPr id="116" name="object 36"/>
          <p:cNvSpPr/>
          <p:nvPr/>
        </p:nvSpPr>
        <p:spPr>
          <a:xfrm>
            <a:off x="4287010" y="5926833"/>
            <a:ext cx="836676" cy="827531"/>
          </a:xfrm>
          <a:prstGeom prst="rect">
            <a:avLst/>
          </a:prstGeom>
          <a:blipFill>
            <a:blip r:embed="rId15"/>
            <a:stretch>
              <a:fillRect/>
            </a:stretch>
          </a:blipFill>
          <a:ln w="12700">
            <a:miter lim="400000"/>
          </a:ln>
        </p:spPr>
        <p:txBody>
          <a:bodyPr lIns="0" tIns="0" rIns="0" bIns="0"/>
          <a:lstStyle/>
          <a:p>
            <a:pPr/>
          </a:p>
        </p:txBody>
      </p:sp>
      <p:sp>
        <p:nvSpPr>
          <p:cNvPr id="117" name="object 37"/>
          <p:cNvSpPr txBox="1"/>
          <p:nvPr/>
        </p:nvSpPr>
        <p:spPr>
          <a:xfrm>
            <a:off x="8976359" y="5671820"/>
            <a:ext cx="3215641" cy="329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spcBef>
                <a:spcPts val="100"/>
              </a:spcBef>
              <a:defRPr b="1" spc="-5" sz="2400">
                <a:solidFill>
                  <a:srgbClr val="1F4E79"/>
                </a:solidFill>
                <a:latin typeface="Times New Roman"/>
                <a:ea typeface="Times New Roman"/>
                <a:cs typeface="Times New Roman"/>
                <a:sym typeface="Times New Roman"/>
              </a:defRPr>
            </a:pPr>
            <a:r>
              <a:t>Reported </a:t>
            </a:r>
            <a:r>
              <a:rPr spc="0"/>
              <a:t>by </a:t>
            </a:r>
            <a:r>
              <a:rPr spc="0"/>
              <a:t>Jinfe Chen</a:t>
            </a:r>
          </a:p>
        </p:txBody>
      </p:sp>
      <p:sp>
        <p:nvSpPr>
          <p:cNvPr id="118" name="object 38"/>
          <p:cNvSpPr txBox="1"/>
          <p:nvPr/>
        </p:nvSpPr>
        <p:spPr>
          <a:xfrm>
            <a:off x="482599" y="1459865"/>
            <a:ext cx="10638792" cy="391294"/>
          </a:xfrm>
          <a:prstGeom prst="rect">
            <a:avLst/>
          </a:prstGeom>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0" tIns="0" rIns="0" bIns="0">
            <a:spAutoFit/>
          </a:bodyPr>
          <a:lstStyle/>
          <a:p>
            <a:pPr lvl="1" marL="1277619" marR="5080" indent="-808354" algn="ctr">
              <a:defRPr b="1" sz="2800">
                <a:solidFill>
                  <a:srgbClr val="1F4E79"/>
                </a:solidFill>
                <a:latin typeface="Times New Roman"/>
                <a:ea typeface="Times New Roman"/>
                <a:cs typeface="Times New Roman"/>
                <a:sym typeface="Times New Roman"/>
              </a:defRPr>
            </a:pPr>
            <a:r>
              <a:t>Can We Get Rid of Handcrafted Feature Extractors?</a:t>
            </a:r>
          </a:p>
        </p:txBody>
      </p:sp>
      <p:sp>
        <p:nvSpPr>
          <p:cNvPr id="119" name="object 39"/>
          <p:cNvSpPr txBox="1"/>
          <p:nvPr/>
        </p:nvSpPr>
        <p:spPr>
          <a:xfrm>
            <a:off x="9309099" y="5321935"/>
            <a:ext cx="2481582"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defRPr b="1" spc="150" sz="1600">
                <a:solidFill>
                  <a:srgbClr val="1F4E79"/>
                </a:solidFill>
                <a:latin typeface="Noto Sans Mono CJK HK"/>
                <a:ea typeface="Noto Sans Mono CJK HK"/>
                <a:cs typeface="Noto Sans Mono CJK HK"/>
                <a:sym typeface="Noto Sans Mono CJK HK"/>
              </a:defRPr>
            </a:pPr>
            <a:r>
              <a:t>—— AAAI</a:t>
            </a:r>
            <a:r>
              <a:t> 2025</a:t>
            </a:r>
          </a:p>
        </p:txBody>
      </p:sp>
      <p:sp>
        <p:nvSpPr>
          <p:cNvPr id="120" name="object 40"/>
          <p:cNvSpPr txBox="1"/>
          <p:nvPr/>
        </p:nvSpPr>
        <p:spPr>
          <a:xfrm>
            <a:off x="3963670" y="5269864"/>
            <a:ext cx="4740910" cy="5615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8575" algn="ctr">
              <a:lnSpc>
                <a:spcPct val="150000"/>
              </a:lnSpc>
              <a:defRPr spc="-40" sz="1600">
                <a:latin typeface="Arial"/>
                <a:ea typeface="Arial"/>
                <a:cs typeface="Arial"/>
                <a:sym typeface="Arial"/>
              </a:defRPr>
            </a:pPr>
            <a:r>
              <a:t>Code:</a:t>
            </a:r>
            <a:r>
              <a:t> </a:t>
            </a:r>
            <a:r>
              <a:rPr u="sng">
                <a:solidFill>
                  <a:srgbClr val="0000FF"/>
                </a:solidFill>
                <a:uFill>
                  <a:solidFill>
                    <a:srgbClr val="0000FF"/>
                  </a:solidFill>
                </a:uFill>
                <a:hlinkClick r:id="rId16" invalidUrl="" action="" tgtFrame="" tooltip="" history="1" highlightClick="0" endSnd="0"/>
              </a:rPr>
              <a:t>https://github.com/scu-zjz/SparseViT</a:t>
            </a:r>
          </a:p>
          <a:p>
            <a:pPr marR="28575" algn="ctr">
              <a:lnSpc>
                <a:spcPct val="150000"/>
              </a:lnSpc>
              <a:defRPr spc="-40" sz="1600">
                <a:latin typeface="Arial"/>
                <a:ea typeface="Arial"/>
                <a:cs typeface="Arial"/>
                <a:sym typeface="Arial"/>
              </a:defRPr>
            </a:pPr>
            <a:r>
              <a:t>202</a:t>
            </a:r>
            <a:r>
              <a:t>5</a:t>
            </a:r>
            <a:r>
              <a:t>.</a:t>
            </a:r>
            <a:r>
              <a:t>1</a:t>
            </a:r>
            <a:r>
              <a:t>.</a:t>
            </a:r>
            <a:r>
              <a:t>23</a:t>
            </a:r>
            <a:r>
              <a:rPr spc="-5"/>
              <a:t> </a:t>
            </a:r>
            <a:r>
              <a:rPr spc="140"/>
              <a:t>•</a:t>
            </a:r>
            <a:r>
              <a:t>ChongQing</a:t>
            </a:r>
          </a:p>
        </p:txBody>
      </p:sp>
      <p:sp>
        <p:nvSpPr>
          <p:cNvPr id="121" name="SparseViT: Nonsemantics-Centered, Parameter-Efficient Image ManipulationLocalization through Spare-Coding Transformer"/>
          <p:cNvSpPr txBox="1"/>
          <p:nvPr/>
        </p:nvSpPr>
        <p:spPr>
          <a:xfrm>
            <a:off x="178814" y="1813215"/>
            <a:ext cx="11246362" cy="797695"/>
          </a:xfrm>
          <a:prstGeom prst="rect">
            <a:avLst/>
          </a:prstGeom>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wrap="none" lIns="0" tIns="0" rIns="0" bIns="0">
            <a:spAutoFit/>
          </a:bodyPr>
          <a:lstStyle/>
          <a:p>
            <a:pPr lvl="1" marL="1277619" marR="5080" indent="-808354" algn="ctr">
              <a:defRPr b="1" sz="2800">
                <a:solidFill>
                  <a:srgbClr val="1F4E79"/>
                </a:solidFill>
                <a:latin typeface="Times New Roman"/>
                <a:ea typeface="Times New Roman"/>
                <a:cs typeface="Times New Roman"/>
                <a:sym typeface="Times New Roman"/>
              </a:defRPr>
            </a:pPr>
            <a:r>
              <a:t>SparseViT: Nonsemantics-Centered, Parameter-Efficient Image ManipulationLocalization through Spare-Coding Transformer</a:t>
            </a:r>
          </a:p>
        </p:txBody>
      </p:sp>
      <p:pic>
        <p:nvPicPr>
          <p:cNvPr id="122" name="截屏2025-01-23 16.37.32.png" descr="截屏2025-01-23 16.37.32.png"/>
          <p:cNvPicPr>
            <a:picLocks noChangeAspect="1"/>
          </p:cNvPicPr>
          <p:nvPr/>
        </p:nvPicPr>
        <p:blipFill>
          <a:blip r:embed="rId17">
            <a:extLst/>
          </a:blip>
          <a:stretch>
            <a:fillRect/>
          </a:stretch>
        </p:blipFill>
        <p:spPr>
          <a:xfrm>
            <a:off x="704849" y="2907602"/>
            <a:ext cx="10782301" cy="14986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82294" algn="r">
              <a:lnSpc>
                <a:spcPts val="800"/>
              </a:lnSpc>
              <a:defRPr b="1" spc="30" sz="1200">
                <a:solidFill>
                  <a:srgbClr val="FFFFFF"/>
                </a:solidFill>
                <a:latin typeface="Arial"/>
                <a:ea typeface="Arial"/>
                <a:cs typeface="Arial"/>
                <a:sym typeface="Arial"/>
              </a:defRPr>
            </a:pPr>
            <a:r>
              <a:t>AT</a:t>
            </a:r>
            <a:r>
              <a:rPr spc="55"/>
              <a:t>AI</a:t>
            </a:r>
          </a:p>
          <a:p>
            <a:pPr>
              <a:lnSpc>
                <a:spcPts val="1100"/>
              </a:lnSpc>
              <a:tabLst>
                <a:tab pos="10375900" algn="l"/>
              </a:tabLst>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baseline="-28000" spc="-225">
                <a:solidFill>
                  <a:srgbClr val="D9D9D9"/>
                </a:solidFill>
              </a:rPr>
              <a:t>A</a:t>
            </a:r>
            <a:r>
              <a:rPr baseline="-28000" spc="-254">
                <a:solidFill>
                  <a:srgbClr val="D9D9D9"/>
                </a:solidFill>
              </a:rPr>
              <a:t>d</a:t>
            </a:r>
            <a:r>
              <a:rPr baseline="-28000" spc="-165">
                <a:solidFill>
                  <a:srgbClr val="D9D9D9"/>
                </a:solidFill>
              </a:rPr>
              <a:t>v</a:t>
            </a:r>
            <a:r>
              <a:rPr baseline="-28000" spc="-187">
                <a:solidFill>
                  <a:srgbClr val="D9D9D9"/>
                </a:solidFill>
              </a:rPr>
              <a:t>a</a:t>
            </a:r>
            <a:r>
              <a:rPr baseline="-28000" spc="-195">
                <a:solidFill>
                  <a:srgbClr val="D9D9D9"/>
                </a:solidFill>
              </a:rPr>
              <a:t>n</a:t>
            </a:r>
            <a:r>
              <a:rPr baseline="-28000" spc="-187">
                <a:solidFill>
                  <a:srgbClr val="D9D9D9"/>
                </a:solidFill>
              </a:rPr>
              <a:t>c</a:t>
            </a:r>
            <a:r>
              <a:rPr baseline="-28000" spc="-232">
                <a:solidFill>
                  <a:srgbClr val="D9D9D9"/>
                </a:solidFill>
              </a:rPr>
              <a:t>e</a:t>
            </a:r>
            <a:r>
              <a:rPr baseline="-28000" spc="37">
                <a:solidFill>
                  <a:srgbClr val="D9D9D9"/>
                </a:solidFill>
              </a:rPr>
              <a:t>d</a:t>
            </a:r>
            <a:r>
              <a:rPr baseline="-28000" spc="-359">
                <a:solidFill>
                  <a:srgbClr val="D9D9D9"/>
                </a:solidFill>
              </a:rPr>
              <a:t>T</a:t>
            </a:r>
            <a:r>
              <a:rPr baseline="-28000" spc="-232">
                <a:solidFill>
                  <a:srgbClr val="D9D9D9"/>
                </a:solidFill>
              </a:rPr>
              <a:t>e</a:t>
            </a:r>
            <a:r>
              <a:rPr baseline="-28000" spc="-187">
                <a:solidFill>
                  <a:srgbClr val="D9D9D9"/>
                </a:solidFill>
              </a:rPr>
              <a:t>c</a:t>
            </a:r>
            <a:r>
              <a:rPr baseline="-28000" spc="-195">
                <a:solidFill>
                  <a:srgbClr val="D9D9D9"/>
                </a:solidFill>
              </a:rPr>
              <a:t>hn</a:t>
            </a:r>
            <a:r>
              <a:rPr baseline="-28000" spc="-150">
                <a:solidFill>
                  <a:srgbClr val="D9D9D9"/>
                </a:solidFill>
              </a:rPr>
              <a:t>i</a:t>
            </a:r>
            <a:r>
              <a:rPr baseline="-28000" spc="-254">
                <a:solidFill>
                  <a:srgbClr val="D9D9D9"/>
                </a:solidFill>
              </a:rPr>
              <a:t>q</a:t>
            </a:r>
            <a:r>
              <a:rPr baseline="-28000" spc="-225">
                <a:solidFill>
                  <a:srgbClr val="D9D9D9"/>
                </a:solidFill>
              </a:rPr>
              <a:t>u</a:t>
            </a:r>
            <a:r>
              <a:rPr baseline="-28000" spc="75">
                <a:solidFill>
                  <a:srgbClr val="D9D9D9"/>
                </a:solidFill>
              </a:rPr>
              <a:t>e</a:t>
            </a:r>
            <a:r>
              <a:rPr baseline="-28000" spc="-254">
                <a:solidFill>
                  <a:srgbClr val="D9D9D9"/>
                </a:solidFill>
              </a:rPr>
              <a:t>o</a:t>
            </a:r>
            <a:r>
              <a:rPr baseline="-28000" spc="-82">
                <a:solidFill>
                  <a:srgbClr val="D9D9D9"/>
                </a:solidFill>
              </a:rPr>
              <a:t>f</a:t>
            </a:r>
            <a:endParaRPr baseline="-28000"/>
          </a:p>
          <a:p>
            <a:pPr>
              <a:lnSpc>
                <a:spcPts val="1700"/>
              </a:lnSpc>
              <a:tabLst>
                <a:tab pos="10375900" algn="l"/>
              </a:tabLst>
              <a:defRPr baseline="-3999" spc="-247" sz="2200">
                <a:solidFill>
                  <a:srgbClr val="FFFFFF"/>
                </a:solidFill>
                <a:latin typeface="Trebuchet MS"/>
                <a:ea typeface="Trebuchet MS"/>
                <a:cs typeface="Trebuchet MS"/>
                <a:sym typeface="Trebuchet MS"/>
              </a:defRPr>
            </a:pPr>
            <a:r>
              <a:t>of</a:t>
            </a:r>
            <a:r>
              <a:rPr spc="-382"/>
              <a:t> </a:t>
            </a:r>
            <a:r>
              <a:rPr spc="-292"/>
              <a:t>Technology	</a:t>
            </a:r>
            <a:r>
              <a:rPr baseline="0" spc="-104" sz="1000">
                <a:solidFill>
                  <a:srgbClr val="D9D9D9"/>
                </a:solidFill>
              </a:rPr>
              <a:t>Artificial</a:t>
            </a:r>
            <a:r>
              <a:rPr baseline="0" spc="25" sz="1000">
                <a:solidFill>
                  <a:srgbClr val="D9D9D9"/>
                </a:solidFill>
              </a:rPr>
              <a:t> </a:t>
            </a:r>
            <a:r>
              <a:rPr baseline="0" spc="-104" sz="1000">
                <a:solidFill>
                  <a:srgbClr val="D9D9D9"/>
                </a:solidFill>
              </a:rPr>
              <a:t>Intelligence</a:t>
            </a:r>
          </a:p>
        </p:txBody>
      </p:sp>
      <p:grpSp>
        <p:nvGrpSpPr>
          <p:cNvPr id="283" name="object 3"/>
          <p:cNvGrpSpPr/>
          <p:nvPr/>
        </p:nvGrpSpPr>
        <p:grpSpPr>
          <a:xfrm>
            <a:off x="-1" y="-1"/>
            <a:ext cx="12192000" cy="603504"/>
            <a:chOff x="0" y="0"/>
            <a:chExt cx="12191999" cy="603503"/>
          </a:xfrm>
        </p:grpSpPr>
        <p:sp>
          <p:nvSpPr>
            <p:cNvPr id="280" name="object 4"/>
            <p:cNvSpPr/>
            <p:nvPr/>
          </p:nvSpPr>
          <p:spPr>
            <a:xfrm>
              <a:off x="-1" y="0"/>
              <a:ext cx="12192000" cy="603503"/>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sp>
          <p:nvSpPr>
            <p:cNvPr id="281" name="object 5"/>
            <p:cNvSpPr/>
            <p:nvPr/>
          </p:nvSpPr>
          <p:spPr>
            <a:xfrm>
              <a:off x="565402" y="126491"/>
              <a:ext cx="1888237" cy="464821"/>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sp>
          <p:nvSpPr>
            <p:cNvPr id="282" name="object 6"/>
            <p:cNvSpPr/>
            <p:nvPr/>
          </p:nvSpPr>
          <p:spPr>
            <a:xfrm>
              <a:off x="11756135" y="-1"/>
              <a:ext cx="374904" cy="504445"/>
            </a:xfrm>
            <a:prstGeom prst="rect">
              <a:avLst/>
            </a:prstGeom>
            <a:blipFill rotWithShape="1">
              <a:blip r:embed="rId5"/>
              <a:srcRect l="0" t="0" r="0" b="0"/>
              <a:stretch>
                <a:fillRect/>
              </a:stretch>
            </a:blipFill>
            <a:ln w="12700" cap="flat">
              <a:noFill/>
              <a:miter lim="400000"/>
            </a:ln>
            <a:effectLst/>
          </p:spPr>
          <p:txBody>
            <a:bodyPr wrap="square" lIns="0" tIns="0" rIns="0" bIns="0" numCol="1" anchor="t">
              <a:noAutofit/>
            </a:bodyPr>
            <a:lstStyle/>
            <a:p>
              <a:pPr/>
            </a:p>
          </p:txBody>
        </p:sp>
      </p:grpSp>
      <p:grpSp>
        <p:nvGrpSpPr>
          <p:cNvPr id="286" name="object 7"/>
          <p:cNvGrpSpPr/>
          <p:nvPr/>
        </p:nvGrpSpPr>
        <p:grpSpPr>
          <a:xfrm>
            <a:off x="-1" y="0"/>
            <a:ext cx="12192000" cy="603504"/>
            <a:chOff x="0" y="0"/>
            <a:chExt cx="12191999" cy="603502"/>
          </a:xfrm>
        </p:grpSpPr>
        <p:sp>
          <p:nvSpPr>
            <p:cNvPr id="284" name="object 8"/>
            <p:cNvSpPr/>
            <p:nvPr/>
          </p:nvSpPr>
          <p:spPr>
            <a:xfrm>
              <a:off x="-1" y="0"/>
              <a:ext cx="12192000" cy="603503"/>
            </a:xfrm>
            <a:prstGeom prst="rect">
              <a:avLst/>
            </a:prstGeom>
            <a:blipFill rotWithShape="1">
              <a:blip r:embed="rId6"/>
              <a:srcRect l="0" t="0" r="0" b="0"/>
              <a:stretch>
                <a:fillRect/>
              </a:stretch>
            </a:blipFill>
            <a:ln w="12700" cap="flat">
              <a:noFill/>
              <a:miter lim="400000"/>
            </a:ln>
            <a:effectLst/>
          </p:spPr>
          <p:txBody>
            <a:bodyPr wrap="square" lIns="0" tIns="0" rIns="0" bIns="0" numCol="1" anchor="t">
              <a:noAutofit/>
            </a:bodyPr>
            <a:lstStyle/>
            <a:p>
              <a:pPr/>
            </a:p>
          </p:txBody>
        </p:sp>
        <p:sp>
          <p:nvSpPr>
            <p:cNvPr id="285" name="object 9"/>
            <p:cNvSpPr/>
            <p:nvPr/>
          </p:nvSpPr>
          <p:spPr>
            <a:xfrm>
              <a:off x="565402" y="126491"/>
              <a:ext cx="1888237" cy="464821"/>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grpSp>
      <p:sp>
        <p:nvSpPr>
          <p:cNvPr id="287" name="object 10"/>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spcBef>
                <a:spcPts val="100"/>
              </a:spcBef>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88"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pPr/>
          </a:p>
        </p:txBody>
      </p:sp>
      <p:sp>
        <p:nvSpPr>
          <p:cNvPr id="289"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ts val="1300"/>
              </a:lnSpc>
              <a:spcBef>
                <a:spcPts val="100"/>
              </a:spcBef>
              <a:defRPr b="1" spc="45" sz="1200">
                <a:solidFill>
                  <a:srgbClr val="FFFFFF"/>
                </a:solidFill>
                <a:latin typeface="Arial"/>
                <a:ea typeface="Arial"/>
                <a:cs typeface="Arial"/>
                <a:sym typeface="Arial"/>
              </a:defRPr>
            </a:pPr>
            <a:r>
              <a:t>ATAI</a:t>
            </a:r>
          </a:p>
          <a:p>
            <a:pPr indent="12700">
              <a:lnSpc>
                <a:spcPts val="1100"/>
              </a:lnSpc>
              <a:defRPr spc="-120" sz="1000">
                <a:solidFill>
                  <a:srgbClr val="D9D9D9"/>
                </a:solidFill>
                <a:latin typeface="Trebuchet MS"/>
                <a:ea typeface="Trebuchet MS"/>
                <a:cs typeface="Trebuchet MS"/>
                <a:sym typeface="Trebuchet MS"/>
              </a:defRPr>
            </a:pPr>
            <a:r>
              <a:t>AdvancedTechniqueof</a:t>
            </a:r>
          </a:p>
          <a:p>
            <a:pPr indent="12700">
              <a:defRPr spc="-104" sz="1000">
                <a:solidFill>
                  <a:srgbClr val="D9D9D9"/>
                </a:solidFill>
                <a:latin typeface="Trebuchet MS"/>
                <a:ea typeface="Trebuchet MS"/>
                <a:cs typeface="Trebuchet MS"/>
                <a:sym typeface="Trebuchet MS"/>
              </a:defRPr>
            </a:pPr>
            <a:r>
              <a:t>Artificial</a:t>
            </a:r>
            <a:r>
              <a:rPr spc="25"/>
              <a:t> </a:t>
            </a:r>
            <a:r>
              <a:t>Intelligence</a:t>
            </a:r>
          </a:p>
        </p:txBody>
      </p:sp>
      <p:grpSp>
        <p:nvGrpSpPr>
          <p:cNvPr id="292" name="object 13"/>
          <p:cNvGrpSpPr/>
          <p:nvPr/>
        </p:nvGrpSpPr>
        <p:grpSpPr>
          <a:xfrm>
            <a:off x="4535423" y="531875"/>
            <a:ext cx="3117343" cy="1040131"/>
            <a:chOff x="0" y="0"/>
            <a:chExt cx="3117342" cy="1040129"/>
          </a:xfrm>
        </p:grpSpPr>
        <p:sp>
          <p:nvSpPr>
            <p:cNvPr id="290" name="object 14"/>
            <p:cNvSpPr/>
            <p:nvPr/>
          </p:nvSpPr>
          <p:spPr>
            <a:xfrm>
              <a:off x="293915" y="618716"/>
              <a:ext cx="2521900" cy="154510"/>
            </a:xfrm>
            <a:prstGeom prst="rect">
              <a:avLst/>
            </a:prstGeom>
            <a:blipFill rotWithShape="1">
              <a:blip r:embed="rId7"/>
              <a:srcRect l="0" t="0" r="0" b="0"/>
              <a:stretch>
                <a:fillRect/>
              </a:stretch>
            </a:blipFill>
            <a:ln w="12700" cap="flat">
              <a:noFill/>
              <a:miter lim="400000"/>
            </a:ln>
            <a:effectLst/>
          </p:spPr>
          <p:txBody>
            <a:bodyPr wrap="square" lIns="0" tIns="0" rIns="0" bIns="0" numCol="1" anchor="t">
              <a:noAutofit/>
            </a:bodyPr>
            <a:lstStyle/>
            <a:p>
              <a:pPr/>
            </a:p>
          </p:txBody>
        </p:sp>
        <p:sp>
          <p:nvSpPr>
            <p:cNvPr id="291" name="object 15"/>
            <p:cNvSpPr/>
            <p:nvPr/>
          </p:nvSpPr>
          <p:spPr>
            <a:xfrm>
              <a:off x="0" y="0"/>
              <a:ext cx="3117343" cy="1040130"/>
            </a:xfrm>
            <a:prstGeom prst="rect">
              <a:avLst/>
            </a:prstGeom>
            <a:blipFill rotWithShape="1">
              <a:blip r:embed="rId8"/>
              <a:srcRect l="0" t="0" r="0" b="0"/>
              <a:stretch>
                <a:fillRect/>
              </a:stretch>
            </a:blipFill>
            <a:ln w="12700" cap="flat">
              <a:noFill/>
              <a:miter lim="400000"/>
            </a:ln>
            <a:effectLst/>
          </p:spPr>
          <p:txBody>
            <a:bodyPr wrap="square" lIns="0" tIns="0" rIns="0" bIns="0" numCol="1" anchor="t">
              <a:noAutofit/>
            </a:bodyPr>
            <a:lstStyle/>
            <a:p>
              <a:pPr/>
            </a:p>
          </p:txBody>
        </p:sp>
      </p:grpSp>
      <p:sp>
        <p:nvSpPr>
          <p:cNvPr id="293" name="object 16"/>
          <p:cNvSpPr txBox="1"/>
          <p:nvPr/>
        </p:nvSpPr>
        <p:spPr>
          <a:xfrm>
            <a:off x="4839460" y="695197"/>
            <a:ext cx="2514601" cy="5139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5" sz="3600">
                <a:solidFill>
                  <a:srgbClr val="001F5F"/>
                </a:solidFill>
                <a:latin typeface="Times New Roman"/>
                <a:ea typeface="Times New Roman"/>
                <a:cs typeface="Times New Roman"/>
                <a:sym typeface="Times New Roman"/>
              </a:defRPr>
            </a:lvl1pPr>
          </a:lstStyle>
          <a:p>
            <a:pPr/>
            <a:r>
              <a:t>Experiments</a:t>
            </a:r>
          </a:p>
        </p:txBody>
      </p:sp>
      <p:pic>
        <p:nvPicPr>
          <p:cNvPr id="294" name="截屏2025-01-23 17.13.05.png" descr="截屏2025-01-23 17.13.05.png"/>
          <p:cNvPicPr>
            <a:picLocks noChangeAspect="1"/>
          </p:cNvPicPr>
          <p:nvPr/>
        </p:nvPicPr>
        <p:blipFill>
          <a:blip r:embed="rId9">
            <a:extLst/>
          </a:blip>
          <a:stretch>
            <a:fillRect/>
          </a:stretch>
        </p:blipFill>
        <p:spPr>
          <a:xfrm>
            <a:off x="1832534" y="1369735"/>
            <a:ext cx="8140701" cy="51054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82294" algn="r">
              <a:lnSpc>
                <a:spcPts val="800"/>
              </a:lnSpc>
              <a:defRPr b="1" spc="30" sz="1200">
                <a:solidFill>
                  <a:srgbClr val="FFFFFF"/>
                </a:solidFill>
                <a:latin typeface="Arial"/>
                <a:ea typeface="Arial"/>
                <a:cs typeface="Arial"/>
                <a:sym typeface="Arial"/>
              </a:defRPr>
            </a:pPr>
            <a:r>
              <a:t>AT</a:t>
            </a:r>
            <a:r>
              <a:rPr spc="55"/>
              <a:t>AI</a:t>
            </a:r>
          </a:p>
          <a:p>
            <a:pPr>
              <a:lnSpc>
                <a:spcPts val="1100"/>
              </a:lnSpc>
              <a:tabLst>
                <a:tab pos="10375900" algn="l"/>
              </a:tabLst>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baseline="-28000" spc="-225">
                <a:solidFill>
                  <a:srgbClr val="D9D9D9"/>
                </a:solidFill>
              </a:rPr>
              <a:t>A</a:t>
            </a:r>
            <a:r>
              <a:rPr baseline="-28000" spc="-254">
                <a:solidFill>
                  <a:srgbClr val="D9D9D9"/>
                </a:solidFill>
              </a:rPr>
              <a:t>d</a:t>
            </a:r>
            <a:r>
              <a:rPr baseline="-28000" spc="-165">
                <a:solidFill>
                  <a:srgbClr val="D9D9D9"/>
                </a:solidFill>
              </a:rPr>
              <a:t>v</a:t>
            </a:r>
            <a:r>
              <a:rPr baseline="-28000" spc="-187">
                <a:solidFill>
                  <a:srgbClr val="D9D9D9"/>
                </a:solidFill>
              </a:rPr>
              <a:t>a</a:t>
            </a:r>
            <a:r>
              <a:rPr baseline="-28000" spc="-195">
                <a:solidFill>
                  <a:srgbClr val="D9D9D9"/>
                </a:solidFill>
              </a:rPr>
              <a:t>n</a:t>
            </a:r>
            <a:r>
              <a:rPr baseline="-28000" spc="-187">
                <a:solidFill>
                  <a:srgbClr val="D9D9D9"/>
                </a:solidFill>
              </a:rPr>
              <a:t>c</a:t>
            </a:r>
            <a:r>
              <a:rPr baseline="-28000" spc="-232">
                <a:solidFill>
                  <a:srgbClr val="D9D9D9"/>
                </a:solidFill>
              </a:rPr>
              <a:t>e</a:t>
            </a:r>
            <a:r>
              <a:rPr baseline="-28000" spc="37">
                <a:solidFill>
                  <a:srgbClr val="D9D9D9"/>
                </a:solidFill>
              </a:rPr>
              <a:t>d</a:t>
            </a:r>
            <a:r>
              <a:rPr baseline="-28000" spc="-359">
                <a:solidFill>
                  <a:srgbClr val="D9D9D9"/>
                </a:solidFill>
              </a:rPr>
              <a:t>T</a:t>
            </a:r>
            <a:r>
              <a:rPr baseline="-28000" spc="-232">
                <a:solidFill>
                  <a:srgbClr val="D9D9D9"/>
                </a:solidFill>
              </a:rPr>
              <a:t>e</a:t>
            </a:r>
            <a:r>
              <a:rPr baseline="-28000" spc="-187">
                <a:solidFill>
                  <a:srgbClr val="D9D9D9"/>
                </a:solidFill>
              </a:rPr>
              <a:t>c</a:t>
            </a:r>
            <a:r>
              <a:rPr baseline="-28000" spc="-195">
                <a:solidFill>
                  <a:srgbClr val="D9D9D9"/>
                </a:solidFill>
              </a:rPr>
              <a:t>hn</a:t>
            </a:r>
            <a:r>
              <a:rPr baseline="-28000" spc="-150">
                <a:solidFill>
                  <a:srgbClr val="D9D9D9"/>
                </a:solidFill>
              </a:rPr>
              <a:t>i</a:t>
            </a:r>
            <a:r>
              <a:rPr baseline="-28000" spc="-254">
                <a:solidFill>
                  <a:srgbClr val="D9D9D9"/>
                </a:solidFill>
              </a:rPr>
              <a:t>q</a:t>
            </a:r>
            <a:r>
              <a:rPr baseline="-28000" spc="-225">
                <a:solidFill>
                  <a:srgbClr val="D9D9D9"/>
                </a:solidFill>
              </a:rPr>
              <a:t>u</a:t>
            </a:r>
            <a:r>
              <a:rPr baseline="-28000" spc="75">
                <a:solidFill>
                  <a:srgbClr val="D9D9D9"/>
                </a:solidFill>
              </a:rPr>
              <a:t>e</a:t>
            </a:r>
            <a:r>
              <a:rPr baseline="-28000" spc="-254">
                <a:solidFill>
                  <a:srgbClr val="D9D9D9"/>
                </a:solidFill>
              </a:rPr>
              <a:t>o</a:t>
            </a:r>
            <a:r>
              <a:rPr baseline="-28000" spc="-82">
                <a:solidFill>
                  <a:srgbClr val="D9D9D9"/>
                </a:solidFill>
              </a:rPr>
              <a:t>f</a:t>
            </a:r>
            <a:endParaRPr baseline="-28000"/>
          </a:p>
          <a:p>
            <a:pPr>
              <a:lnSpc>
                <a:spcPts val="1700"/>
              </a:lnSpc>
              <a:tabLst>
                <a:tab pos="10375900" algn="l"/>
              </a:tabLst>
              <a:defRPr baseline="-3999" spc="-247" sz="2200">
                <a:solidFill>
                  <a:srgbClr val="FFFFFF"/>
                </a:solidFill>
                <a:latin typeface="Trebuchet MS"/>
                <a:ea typeface="Trebuchet MS"/>
                <a:cs typeface="Trebuchet MS"/>
                <a:sym typeface="Trebuchet MS"/>
              </a:defRPr>
            </a:pPr>
            <a:r>
              <a:t>of</a:t>
            </a:r>
            <a:r>
              <a:rPr spc="-382"/>
              <a:t> </a:t>
            </a:r>
            <a:r>
              <a:rPr spc="-292"/>
              <a:t>Technology	</a:t>
            </a:r>
            <a:r>
              <a:rPr baseline="0" spc="-104" sz="1000">
                <a:solidFill>
                  <a:srgbClr val="D9D9D9"/>
                </a:solidFill>
              </a:rPr>
              <a:t>Artificial</a:t>
            </a:r>
            <a:r>
              <a:rPr baseline="0" spc="25" sz="1000">
                <a:solidFill>
                  <a:srgbClr val="D9D9D9"/>
                </a:solidFill>
              </a:rPr>
              <a:t> </a:t>
            </a:r>
            <a:r>
              <a:rPr baseline="0" spc="-104" sz="1000">
                <a:solidFill>
                  <a:srgbClr val="D9D9D9"/>
                </a:solidFill>
              </a:rPr>
              <a:t>Intelligence</a:t>
            </a:r>
          </a:p>
        </p:txBody>
      </p:sp>
      <p:grpSp>
        <p:nvGrpSpPr>
          <p:cNvPr id="302" name="object 3"/>
          <p:cNvGrpSpPr/>
          <p:nvPr/>
        </p:nvGrpSpPr>
        <p:grpSpPr>
          <a:xfrm>
            <a:off x="-1" y="-1"/>
            <a:ext cx="12192000" cy="603504"/>
            <a:chOff x="0" y="0"/>
            <a:chExt cx="12191999" cy="603503"/>
          </a:xfrm>
        </p:grpSpPr>
        <p:sp>
          <p:nvSpPr>
            <p:cNvPr id="299" name="object 4"/>
            <p:cNvSpPr/>
            <p:nvPr/>
          </p:nvSpPr>
          <p:spPr>
            <a:xfrm>
              <a:off x="-1" y="0"/>
              <a:ext cx="12192000" cy="603503"/>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sp>
          <p:nvSpPr>
            <p:cNvPr id="300" name="object 5"/>
            <p:cNvSpPr/>
            <p:nvPr/>
          </p:nvSpPr>
          <p:spPr>
            <a:xfrm>
              <a:off x="565402" y="126491"/>
              <a:ext cx="1888237" cy="464821"/>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sp>
          <p:nvSpPr>
            <p:cNvPr id="301" name="object 6"/>
            <p:cNvSpPr/>
            <p:nvPr/>
          </p:nvSpPr>
          <p:spPr>
            <a:xfrm>
              <a:off x="11756135" y="-1"/>
              <a:ext cx="374904" cy="504445"/>
            </a:xfrm>
            <a:prstGeom prst="rect">
              <a:avLst/>
            </a:prstGeom>
            <a:blipFill rotWithShape="1">
              <a:blip r:embed="rId5"/>
              <a:srcRect l="0" t="0" r="0" b="0"/>
              <a:stretch>
                <a:fillRect/>
              </a:stretch>
            </a:blipFill>
            <a:ln w="12700" cap="flat">
              <a:noFill/>
              <a:miter lim="400000"/>
            </a:ln>
            <a:effectLst/>
          </p:spPr>
          <p:txBody>
            <a:bodyPr wrap="square" lIns="0" tIns="0" rIns="0" bIns="0" numCol="1" anchor="t">
              <a:noAutofit/>
            </a:bodyPr>
            <a:lstStyle/>
            <a:p>
              <a:pPr/>
            </a:p>
          </p:txBody>
        </p:sp>
      </p:grpSp>
      <p:grpSp>
        <p:nvGrpSpPr>
          <p:cNvPr id="305" name="object 7"/>
          <p:cNvGrpSpPr/>
          <p:nvPr/>
        </p:nvGrpSpPr>
        <p:grpSpPr>
          <a:xfrm>
            <a:off x="-1" y="0"/>
            <a:ext cx="12192000" cy="603504"/>
            <a:chOff x="0" y="0"/>
            <a:chExt cx="12191999" cy="603502"/>
          </a:xfrm>
        </p:grpSpPr>
        <p:sp>
          <p:nvSpPr>
            <p:cNvPr id="303" name="object 8"/>
            <p:cNvSpPr/>
            <p:nvPr/>
          </p:nvSpPr>
          <p:spPr>
            <a:xfrm>
              <a:off x="-1" y="0"/>
              <a:ext cx="12192000" cy="603503"/>
            </a:xfrm>
            <a:prstGeom prst="rect">
              <a:avLst/>
            </a:prstGeom>
            <a:blipFill rotWithShape="1">
              <a:blip r:embed="rId6"/>
              <a:srcRect l="0" t="0" r="0" b="0"/>
              <a:stretch>
                <a:fillRect/>
              </a:stretch>
            </a:blipFill>
            <a:ln w="12700" cap="flat">
              <a:noFill/>
              <a:miter lim="400000"/>
            </a:ln>
            <a:effectLst/>
          </p:spPr>
          <p:txBody>
            <a:bodyPr wrap="square" lIns="0" tIns="0" rIns="0" bIns="0" numCol="1" anchor="t">
              <a:noAutofit/>
            </a:bodyPr>
            <a:lstStyle/>
            <a:p>
              <a:pPr/>
            </a:p>
          </p:txBody>
        </p:sp>
        <p:sp>
          <p:nvSpPr>
            <p:cNvPr id="304" name="object 9"/>
            <p:cNvSpPr/>
            <p:nvPr/>
          </p:nvSpPr>
          <p:spPr>
            <a:xfrm>
              <a:off x="565402" y="126491"/>
              <a:ext cx="1888237" cy="464821"/>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grpSp>
      <p:sp>
        <p:nvSpPr>
          <p:cNvPr id="306" name="object 10"/>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spcBef>
                <a:spcPts val="100"/>
              </a:spcBef>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307"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pPr/>
          </a:p>
        </p:txBody>
      </p:sp>
      <p:sp>
        <p:nvSpPr>
          <p:cNvPr id="308"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ts val="1300"/>
              </a:lnSpc>
              <a:spcBef>
                <a:spcPts val="100"/>
              </a:spcBef>
              <a:defRPr b="1" spc="45" sz="1200">
                <a:solidFill>
                  <a:srgbClr val="FFFFFF"/>
                </a:solidFill>
                <a:latin typeface="Arial"/>
                <a:ea typeface="Arial"/>
                <a:cs typeface="Arial"/>
                <a:sym typeface="Arial"/>
              </a:defRPr>
            </a:pPr>
            <a:r>
              <a:t>ATAI</a:t>
            </a:r>
          </a:p>
          <a:p>
            <a:pPr indent="12700">
              <a:lnSpc>
                <a:spcPts val="1100"/>
              </a:lnSpc>
              <a:defRPr spc="-120" sz="1000">
                <a:solidFill>
                  <a:srgbClr val="D9D9D9"/>
                </a:solidFill>
                <a:latin typeface="Trebuchet MS"/>
                <a:ea typeface="Trebuchet MS"/>
                <a:cs typeface="Trebuchet MS"/>
                <a:sym typeface="Trebuchet MS"/>
              </a:defRPr>
            </a:pPr>
            <a:r>
              <a:t>AdvancedTechniqueof</a:t>
            </a:r>
          </a:p>
          <a:p>
            <a:pPr indent="12700">
              <a:defRPr spc="-104" sz="1000">
                <a:solidFill>
                  <a:srgbClr val="D9D9D9"/>
                </a:solidFill>
                <a:latin typeface="Trebuchet MS"/>
                <a:ea typeface="Trebuchet MS"/>
                <a:cs typeface="Trebuchet MS"/>
                <a:sym typeface="Trebuchet MS"/>
              </a:defRPr>
            </a:pPr>
            <a:r>
              <a:t>Artificial</a:t>
            </a:r>
            <a:r>
              <a:rPr spc="25"/>
              <a:t> </a:t>
            </a:r>
            <a:r>
              <a:t>Intelligence</a:t>
            </a:r>
          </a:p>
        </p:txBody>
      </p:sp>
      <p:grpSp>
        <p:nvGrpSpPr>
          <p:cNvPr id="311" name="object 13"/>
          <p:cNvGrpSpPr/>
          <p:nvPr/>
        </p:nvGrpSpPr>
        <p:grpSpPr>
          <a:xfrm>
            <a:off x="4535423" y="531875"/>
            <a:ext cx="3117343" cy="1040131"/>
            <a:chOff x="0" y="0"/>
            <a:chExt cx="3117342" cy="1040129"/>
          </a:xfrm>
        </p:grpSpPr>
        <p:sp>
          <p:nvSpPr>
            <p:cNvPr id="309" name="object 14"/>
            <p:cNvSpPr/>
            <p:nvPr/>
          </p:nvSpPr>
          <p:spPr>
            <a:xfrm>
              <a:off x="293915" y="618716"/>
              <a:ext cx="2521900" cy="154510"/>
            </a:xfrm>
            <a:prstGeom prst="rect">
              <a:avLst/>
            </a:prstGeom>
            <a:blipFill rotWithShape="1">
              <a:blip r:embed="rId7"/>
              <a:srcRect l="0" t="0" r="0" b="0"/>
              <a:stretch>
                <a:fillRect/>
              </a:stretch>
            </a:blipFill>
            <a:ln w="12700" cap="flat">
              <a:noFill/>
              <a:miter lim="400000"/>
            </a:ln>
            <a:effectLst/>
          </p:spPr>
          <p:txBody>
            <a:bodyPr wrap="square" lIns="0" tIns="0" rIns="0" bIns="0" numCol="1" anchor="t">
              <a:noAutofit/>
            </a:bodyPr>
            <a:lstStyle/>
            <a:p>
              <a:pPr/>
            </a:p>
          </p:txBody>
        </p:sp>
        <p:sp>
          <p:nvSpPr>
            <p:cNvPr id="310" name="object 15"/>
            <p:cNvSpPr/>
            <p:nvPr/>
          </p:nvSpPr>
          <p:spPr>
            <a:xfrm>
              <a:off x="0" y="0"/>
              <a:ext cx="3117343" cy="1040130"/>
            </a:xfrm>
            <a:prstGeom prst="rect">
              <a:avLst/>
            </a:prstGeom>
            <a:blipFill rotWithShape="1">
              <a:blip r:embed="rId8"/>
              <a:srcRect l="0" t="0" r="0" b="0"/>
              <a:stretch>
                <a:fillRect/>
              </a:stretch>
            </a:blipFill>
            <a:ln w="12700" cap="flat">
              <a:noFill/>
              <a:miter lim="400000"/>
            </a:ln>
            <a:effectLst/>
          </p:spPr>
          <p:txBody>
            <a:bodyPr wrap="square" lIns="0" tIns="0" rIns="0" bIns="0" numCol="1" anchor="t">
              <a:noAutofit/>
            </a:bodyPr>
            <a:lstStyle/>
            <a:p>
              <a:pPr/>
            </a:p>
          </p:txBody>
        </p:sp>
      </p:grpSp>
      <p:sp>
        <p:nvSpPr>
          <p:cNvPr id="312" name="object 16"/>
          <p:cNvSpPr txBox="1"/>
          <p:nvPr/>
        </p:nvSpPr>
        <p:spPr>
          <a:xfrm>
            <a:off x="4839460" y="695197"/>
            <a:ext cx="2514601" cy="5139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5" sz="3600">
                <a:solidFill>
                  <a:srgbClr val="001F5F"/>
                </a:solidFill>
                <a:latin typeface="Times New Roman"/>
                <a:ea typeface="Times New Roman"/>
                <a:cs typeface="Times New Roman"/>
                <a:sym typeface="Times New Roman"/>
              </a:defRPr>
            </a:lvl1pPr>
          </a:lstStyle>
          <a:p>
            <a:pPr/>
            <a:r>
              <a:t>Experiments</a:t>
            </a:r>
          </a:p>
        </p:txBody>
      </p:sp>
      <p:pic>
        <p:nvPicPr>
          <p:cNvPr id="313" name="截屏2025-01-23 17.12.06.png" descr="截屏2025-01-23 17.12.06.png"/>
          <p:cNvPicPr>
            <a:picLocks noChangeAspect="1"/>
          </p:cNvPicPr>
          <p:nvPr/>
        </p:nvPicPr>
        <p:blipFill>
          <a:blip r:embed="rId9">
            <a:extLst/>
          </a:blip>
          <a:srcRect l="0" t="0" r="0" b="0"/>
          <a:stretch>
            <a:fillRect/>
          </a:stretch>
        </p:blipFill>
        <p:spPr>
          <a:xfrm>
            <a:off x="2695410" y="1927784"/>
            <a:ext cx="6337585" cy="353805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82294" algn="r">
              <a:lnSpc>
                <a:spcPts val="800"/>
              </a:lnSpc>
              <a:defRPr b="1" spc="30" sz="1200">
                <a:solidFill>
                  <a:srgbClr val="FFFFFF"/>
                </a:solidFill>
                <a:latin typeface="Arial"/>
                <a:ea typeface="Arial"/>
                <a:cs typeface="Arial"/>
                <a:sym typeface="Arial"/>
              </a:defRPr>
            </a:pPr>
            <a:r>
              <a:t>AT</a:t>
            </a:r>
            <a:r>
              <a:rPr spc="55"/>
              <a:t>AI</a:t>
            </a:r>
          </a:p>
          <a:p>
            <a:pPr>
              <a:lnSpc>
                <a:spcPts val="1100"/>
              </a:lnSpc>
              <a:tabLst>
                <a:tab pos="10375900" algn="l"/>
              </a:tabLst>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baseline="-28000" spc="-225">
                <a:solidFill>
                  <a:srgbClr val="D9D9D9"/>
                </a:solidFill>
              </a:rPr>
              <a:t>A</a:t>
            </a:r>
            <a:r>
              <a:rPr baseline="-28000" spc="-254">
                <a:solidFill>
                  <a:srgbClr val="D9D9D9"/>
                </a:solidFill>
              </a:rPr>
              <a:t>d</a:t>
            </a:r>
            <a:r>
              <a:rPr baseline="-28000" spc="-165">
                <a:solidFill>
                  <a:srgbClr val="D9D9D9"/>
                </a:solidFill>
              </a:rPr>
              <a:t>v</a:t>
            </a:r>
            <a:r>
              <a:rPr baseline="-28000" spc="-187">
                <a:solidFill>
                  <a:srgbClr val="D9D9D9"/>
                </a:solidFill>
              </a:rPr>
              <a:t>a</a:t>
            </a:r>
            <a:r>
              <a:rPr baseline="-28000" spc="-195">
                <a:solidFill>
                  <a:srgbClr val="D9D9D9"/>
                </a:solidFill>
              </a:rPr>
              <a:t>n</a:t>
            </a:r>
            <a:r>
              <a:rPr baseline="-28000" spc="-187">
                <a:solidFill>
                  <a:srgbClr val="D9D9D9"/>
                </a:solidFill>
              </a:rPr>
              <a:t>c</a:t>
            </a:r>
            <a:r>
              <a:rPr baseline="-28000" spc="-232">
                <a:solidFill>
                  <a:srgbClr val="D9D9D9"/>
                </a:solidFill>
              </a:rPr>
              <a:t>e</a:t>
            </a:r>
            <a:r>
              <a:rPr baseline="-28000" spc="37">
                <a:solidFill>
                  <a:srgbClr val="D9D9D9"/>
                </a:solidFill>
              </a:rPr>
              <a:t>d</a:t>
            </a:r>
            <a:r>
              <a:rPr baseline="-28000" spc="-359">
                <a:solidFill>
                  <a:srgbClr val="D9D9D9"/>
                </a:solidFill>
              </a:rPr>
              <a:t>T</a:t>
            </a:r>
            <a:r>
              <a:rPr baseline="-28000" spc="-232">
                <a:solidFill>
                  <a:srgbClr val="D9D9D9"/>
                </a:solidFill>
              </a:rPr>
              <a:t>e</a:t>
            </a:r>
            <a:r>
              <a:rPr baseline="-28000" spc="-187">
                <a:solidFill>
                  <a:srgbClr val="D9D9D9"/>
                </a:solidFill>
              </a:rPr>
              <a:t>c</a:t>
            </a:r>
            <a:r>
              <a:rPr baseline="-28000" spc="-195">
                <a:solidFill>
                  <a:srgbClr val="D9D9D9"/>
                </a:solidFill>
              </a:rPr>
              <a:t>hn</a:t>
            </a:r>
            <a:r>
              <a:rPr baseline="-28000" spc="-150">
                <a:solidFill>
                  <a:srgbClr val="D9D9D9"/>
                </a:solidFill>
              </a:rPr>
              <a:t>i</a:t>
            </a:r>
            <a:r>
              <a:rPr baseline="-28000" spc="-254">
                <a:solidFill>
                  <a:srgbClr val="D9D9D9"/>
                </a:solidFill>
              </a:rPr>
              <a:t>q</a:t>
            </a:r>
            <a:r>
              <a:rPr baseline="-28000" spc="-225">
                <a:solidFill>
                  <a:srgbClr val="D9D9D9"/>
                </a:solidFill>
              </a:rPr>
              <a:t>u</a:t>
            </a:r>
            <a:r>
              <a:rPr baseline="-28000" spc="75">
                <a:solidFill>
                  <a:srgbClr val="D9D9D9"/>
                </a:solidFill>
              </a:rPr>
              <a:t>e</a:t>
            </a:r>
            <a:r>
              <a:rPr baseline="-28000" spc="-254">
                <a:solidFill>
                  <a:srgbClr val="D9D9D9"/>
                </a:solidFill>
              </a:rPr>
              <a:t>o</a:t>
            </a:r>
            <a:r>
              <a:rPr baseline="-28000" spc="-82">
                <a:solidFill>
                  <a:srgbClr val="D9D9D9"/>
                </a:solidFill>
              </a:rPr>
              <a:t>f</a:t>
            </a:r>
            <a:endParaRPr baseline="-28000"/>
          </a:p>
          <a:p>
            <a:pPr>
              <a:lnSpc>
                <a:spcPts val="1700"/>
              </a:lnSpc>
              <a:tabLst>
                <a:tab pos="10375900" algn="l"/>
              </a:tabLst>
              <a:defRPr baseline="-3999" spc="-247" sz="2200">
                <a:solidFill>
                  <a:srgbClr val="FFFFFF"/>
                </a:solidFill>
                <a:latin typeface="Trebuchet MS"/>
                <a:ea typeface="Trebuchet MS"/>
                <a:cs typeface="Trebuchet MS"/>
                <a:sym typeface="Trebuchet MS"/>
              </a:defRPr>
            </a:pPr>
            <a:r>
              <a:t>of</a:t>
            </a:r>
            <a:r>
              <a:rPr spc="-382"/>
              <a:t> </a:t>
            </a:r>
            <a:r>
              <a:rPr spc="-292"/>
              <a:t>Technology	</a:t>
            </a:r>
            <a:r>
              <a:rPr baseline="0" spc="-104" sz="1000">
                <a:solidFill>
                  <a:srgbClr val="D9D9D9"/>
                </a:solidFill>
              </a:rPr>
              <a:t>Artificial</a:t>
            </a:r>
            <a:r>
              <a:rPr baseline="0" spc="25" sz="1000">
                <a:solidFill>
                  <a:srgbClr val="D9D9D9"/>
                </a:solidFill>
              </a:rPr>
              <a:t> </a:t>
            </a:r>
            <a:r>
              <a:rPr baseline="0" spc="-104" sz="1000">
                <a:solidFill>
                  <a:srgbClr val="D9D9D9"/>
                </a:solidFill>
              </a:rPr>
              <a:t>Intelligence</a:t>
            </a:r>
          </a:p>
        </p:txBody>
      </p:sp>
      <p:grpSp>
        <p:nvGrpSpPr>
          <p:cNvPr id="321" name="object 3"/>
          <p:cNvGrpSpPr/>
          <p:nvPr/>
        </p:nvGrpSpPr>
        <p:grpSpPr>
          <a:xfrm>
            <a:off x="-1" y="-1"/>
            <a:ext cx="12192000" cy="603504"/>
            <a:chOff x="0" y="0"/>
            <a:chExt cx="12191999" cy="603503"/>
          </a:xfrm>
        </p:grpSpPr>
        <p:sp>
          <p:nvSpPr>
            <p:cNvPr id="318" name="object 4"/>
            <p:cNvSpPr/>
            <p:nvPr/>
          </p:nvSpPr>
          <p:spPr>
            <a:xfrm>
              <a:off x="-1" y="0"/>
              <a:ext cx="12192000" cy="603503"/>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sp>
          <p:nvSpPr>
            <p:cNvPr id="319" name="object 5"/>
            <p:cNvSpPr/>
            <p:nvPr/>
          </p:nvSpPr>
          <p:spPr>
            <a:xfrm>
              <a:off x="565402" y="126491"/>
              <a:ext cx="1888237" cy="464821"/>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sp>
          <p:nvSpPr>
            <p:cNvPr id="320" name="object 6"/>
            <p:cNvSpPr/>
            <p:nvPr/>
          </p:nvSpPr>
          <p:spPr>
            <a:xfrm>
              <a:off x="11756135" y="-1"/>
              <a:ext cx="374904" cy="504445"/>
            </a:xfrm>
            <a:prstGeom prst="rect">
              <a:avLst/>
            </a:prstGeom>
            <a:blipFill rotWithShape="1">
              <a:blip r:embed="rId5"/>
              <a:srcRect l="0" t="0" r="0" b="0"/>
              <a:stretch>
                <a:fillRect/>
              </a:stretch>
            </a:blipFill>
            <a:ln w="12700" cap="flat">
              <a:noFill/>
              <a:miter lim="400000"/>
            </a:ln>
            <a:effectLst/>
          </p:spPr>
          <p:txBody>
            <a:bodyPr wrap="square" lIns="0" tIns="0" rIns="0" bIns="0" numCol="1" anchor="t">
              <a:noAutofit/>
            </a:bodyPr>
            <a:lstStyle/>
            <a:p>
              <a:pPr/>
            </a:p>
          </p:txBody>
        </p:sp>
      </p:grpSp>
      <p:grpSp>
        <p:nvGrpSpPr>
          <p:cNvPr id="324" name="object 7"/>
          <p:cNvGrpSpPr/>
          <p:nvPr/>
        </p:nvGrpSpPr>
        <p:grpSpPr>
          <a:xfrm>
            <a:off x="-1" y="0"/>
            <a:ext cx="12192000" cy="603504"/>
            <a:chOff x="0" y="0"/>
            <a:chExt cx="12191999" cy="603502"/>
          </a:xfrm>
        </p:grpSpPr>
        <p:sp>
          <p:nvSpPr>
            <p:cNvPr id="322" name="object 8"/>
            <p:cNvSpPr/>
            <p:nvPr/>
          </p:nvSpPr>
          <p:spPr>
            <a:xfrm>
              <a:off x="-1" y="0"/>
              <a:ext cx="12192000" cy="603503"/>
            </a:xfrm>
            <a:prstGeom prst="rect">
              <a:avLst/>
            </a:prstGeom>
            <a:blipFill rotWithShape="1">
              <a:blip r:embed="rId6"/>
              <a:srcRect l="0" t="0" r="0" b="0"/>
              <a:stretch>
                <a:fillRect/>
              </a:stretch>
            </a:blipFill>
            <a:ln w="12700" cap="flat">
              <a:noFill/>
              <a:miter lim="400000"/>
            </a:ln>
            <a:effectLst/>
          </p:spPr>
          <p:txBody>
            <a:bodyPr wrap="square" lIns="0" tIns="0" rIns="0" bIns="0" numCol="1" anchor="t">
              <a:noAutofit/>
            </a:bodyPr>
            <a:lstStyle/>
            <a:p>
              <a:pPr/>
            </a:p>
          </p:txBody>
        </p:sp>
        <p:sp>
          <p:nvSpPr>
            <p:cNvPr id="323" name="object 9"/>
            <p:cNvSpPr/>
            <p:nvPr/>
          </p:nvSpPr>
          <p:spPr>
            <a:xfrm>
              <a:off x="565402" y="126491"/>
              <a:ext cx="1888237" cy="464821"/>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grpSp>
      <p:sp>
        <p:nvSpPr>
          <p:cNvPr id="325" name="object 10"/>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spcBef>
                <a:spcPts val="100"/>
              </a:spcBef>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326"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pPr/>
          </a:p>
        </p:txBody>
      </p:sp>
      <p:sp>
        <p:nvSpPr>
          <p:cNvPr id="327"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ts val="1300"/>
              </a:lnSpc>
              <a:spcBef>
                <a:spcPts val="100"/>
              </a:spcBef>
              <a:defRPr b="1" spc="45" sz="1200">
                <a:solidFill>
                  <a:srgbClr val="FFFFFF"/>
                </a:solidFill>
                <a:latin typeface="Arial"/>
                <a:ea typeface="Arial"/>
                <a:cs typeface="Arial"/>
                <a:sym typeface="Arial"/>
              </a:defRPr>
            </a:pPr>
            <a:r>
              <a:t>ATAI</a:t>
            </a:r>
          </a:p>
          <a:p>
            <a:pPr indent="12700">
              <a:lnSpc>
                <a:spcPts val="1100"/>
              </a:lnSpc>
              <a:defRPr spc="-120" sz="1000">
                <a:solidFill>
                  <a:srgbClr val="D9D9D9"/>
                </a:solidFill>
                <a:latin typeface="Trebuchet MS"/>
                <a:ea typeface="Trebuchet MS"/>
                <a:cs typeface="Trebuchet MS"/>
                <a:sym typeface="Trebuchet MS"/>
              </a:defRPr>
            </a:pPr>
            <a:r>
              <a:t>AdvancedTechniqueof</a:t>
            </a:r>
          </a:p>
          <a:p>
            <a:pPr indent="12700">
              <a:defRPr spc="-104" sz="1000">
                <a:solidFill>
                  <a:srgbClr val="D9D9D9"/>
                </a:solidFill>
                <a:latin typeface="Trebuchet MS"/>
                <a:ea typeface="Trebuchet MS"/>
                <a:cs typeface="Trebuchet MS"/>
                <a:sym typeface="Trebuchet MS"/>
              </a:defRPr>
            </a:pPr>
            <a:r>
              <a:t>Artificial</a:t>
            </a:r>
            <a:r>
              <a:rPr spc="25"/>
              <a:t> </a:t>
            </a:r>
            <a:r>
              <a:t>Intelligence</a:t>
            </a:r>
          </a:p>
        </p:txBody>
      </p:sp>
      <p:grpSp>
        <p:nvGrpSpPr>
          <p:cNvPr id="330" name="object 13"/>
          <p:cNvGrpSpPr/>
          <p:nvPr/>
        </p:nvGrpSpPr>
        <p:grpSpPr>
          <a:xfrm>
            <a:off x="4535423" y="531875"/>
            <a:ext cx="3117343" cy="1040131"/>
            <a:chOff x="0" y="0"/>
            <a:chExt cx="3117342" cy="1040129"/>
          </a:xfrm>
        </p:grpSpPr>
        <p:sp>
          <p:nvSpPr>
            <p:cNvPr id="328" name="object 14"/>
            <p:cNvSpPr/>
            <p:nvPr/>
          </p:nvSpPr>
          <p:spPr>
            <a:xfrm>
              <a:off x="293915" y="618716"/>
              <a:ext cx="2521900" cy="154510"/>
            </a:xfrm>
            <a:prstGeom prst="rect">
              <a:avLst/>
            </a:prstGeom>
            <a:blipFill rotWithShape="1">
              <a:blip r:embed="rId7"/>
              <a:srcRect l="0" t="0" r="0" b="0"/>
              <a:stretch>
                <a:fillRect/>
              </a:stretch>
            </a:blipFill>
            <a:ln w="12700" cap="flat">
              <a:noFill/>
              <a:miter lim="400000"/>
            </a:ln>
            <a:effectLst/>
          </p:spPr>
          <p:txBody>
            <a:bodyPr wrap="square" lIns="0" tIns="0" rIns="0" bIns="0" numCol="1" anchor="t">
              <a:noAutofit/>
            </a:bodyPr>
            <a:lstStyle/>
            <a:p>
              <a:pPr/>
            </a:p>
          </p:txBody>
        </p:sp>
        <p:sp>
          <p:nvSpPr>
            <p:cNvPr id="329" name="object 15"/>
            <p:cNvSpPr/>
            <p:nvPr/>
          </p:nvSpPr>
          <p:spPr>
            <a:xfrm>
              <a:off x="0" y="0"/>
              <a:ext cx="3117343" cy="1040130"/>
            </a:xfrm>
            <a:prstGeom prst="rect">
              <a:avLst/>
            </a:prstGeom>
            <a:blipFill rotWithShape="1">
              <a:blip r:embed="rId8"/>
              <a:srcRect l="0" t="0" r="0" b="0"/>
              <a:stretch>
                <a:fillRect/>
              </a:stretch>
            </a:blipFill>
            <a:ln w="12700" cap="flat">
              <a:noFill/>
              <a:miter lim="400000"/>
            </a:ln>
            <a:effectLst/>
          </p:spPr>
          <p:txBody>
            <a:bodyPr wrap="square" lIns="0" tIns="0" rIns="0" bIns="0" numCol="1" anchor="t">
              <a:noAutofit/>
            </a:bodyPr>
            <a:lstStyle/>
            <a:p>
              <a:pPr/>
            </a:p>
          </p:txBody>
        </p:sp>
      </p:grpSp>
      <p:sp>
        <p:nvSpPr>
          <p:cNvPr id="331" name="object 16"/>
          <p:cNvSpPr txBox="1"/>
          <p:nvPr/>
        </p:nvSpPr>
        <p:spPr>
          <a:xfrm>
            <a:off x="4839460" y="695197"/>
            <a:ext cx="2514601" cy="5139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5" sz="3600">
                <a:solidFill>
                  <a:srgbClr val="001F5F"/>
                </a:solidFill>
                <a:latin typeface="Times New Roman"/>
                <a:ea typeface="Times New Roman"/>
                <a:cs typeface="Times New Roman"/>
                <a:sym typeface="Times New Roman"/>
              </a:defRPr>
            </a:lvl1pPr>
          </a:lstStyle>
          <a:p>
            <a:pPr/>
            <a:r>
              <a:t>Experiments</a:t>
            </a:r>
          </a:p>
        </p:txBody>
      </p:sp>
      <p:pic>
        <p:nvPicPr>
          <p:cNvPr id="332" name="截屏2025-01-23 17.12.55.png" descr="截屏2025-01-23 17.12.55.png"/>
          <p:cNvPicPr>
            <a:picLocks noChangeAspect="1"/>
          </p:cNvPicPr>
          <p:nvPr/>
        </p:nvPicPr>
        <p:blipFill>
          <a:blip r:embed="rId9">
            <a:extLst/>
          </a:blip>
          <a:stretch>
            <a:fillRect/>
          </a:stretch>
        </p:blipFill>
        <p:spPr>
          <a:xfrm>
            <a:off x="1885949" y="1470605"/>
            <a:ext cx="8420101" cy="41783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82294" algn="r">
              <a:lnSpc>
                <a:spcPts val="800"/>
              </a:lnSpc>
              <a:defRPr b="1" spc="30" sz="1200">
                <a:solidFill>
                  <a:srgbClr val="FFFFFF"/>
                </a:solidFill>
                <a:latin typeface="Arial"/>
                <a:ea typeface="Arial"/>
                <a:cs typeface="Arial"/>
                <a:sym typeface="Arial"/>
              </a:defRPr>
            </a:pPr>
            <a:r>
              <a:t>AT</a:t>
            </a:r>
            <a:r>
              <a:rPr spc="55"/>
              <a:t>AI</a:t>
            </a:r>
          </a:p>
          <a:p>
            <a:pPr>
              <a:lnSpc>
                <a:spcPts val="1100"/>
              </a:lnSpc>
              <a:tabLst>
                <a:tab pos="10375900" algn="l"/>
              </a:tabLst>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baseline="-28000" spc="-225">
                <a:solidFill>
                  <a:srgbClr val="D9D9D9"/>
                </a:solidFill>
              </a:rPr>
              <a:t>A</a:t>
            </a:r>
            <a:r>
              <a:rPr baseline="-28000" spc="-254">
                <a:solidFill>
                  <a:srgbClr val="D9D9D9"/>
                </a:solidFill>
              </a:rPr>
              <a:t>d</a:t>
            </a:r>
            <a:r>
              <a:rPr baseline="-28000" spc="-165">
                <a:solidFill>
                  <a:srgbClr val="D9D9D9"/>
                </a:solidFill>
              </a:rPr>
              <a:t>v</a:t>
            </a:r>
            <a:r>
              <a:rPr baseline="-28000" spc="-187">
                <a:solidFill>
                  <a:srgbClr val="D9D9D9"/>
                </a:solidFill>
              </a:rPr>
              <a:t>a</a:t>
            </a:r>
            <a:r>
              <a:rPr baseline="-28000" spc="-195">
                <a:solidFill>
                  <a:srgbClr val="D9D9D9"/>
                </a:solidFill>
              </a:rPr>
              <a:t>n</a:t>
            </a:r>
            <a:r>
              <a:rPr baseline="-28000" spc="-187">
                <a:solidFill>
                  <a:srgbClr val="D9D9D9"/>
                </a:solidFill>
              </a:rPr>
              <a:t>c</a:t>
            </a:r>
            <a:r>
              <a:rPr baseline="-28000" spc="-232">
                <a:solidFill>
                  <a:srgbClr val="D9D9D9"/>
                </a:solidFill>
              </a:rPr>
              <a:t>e</a:t>
            </a:r>
            <a:r>
              <a:rPr baseline="-28000" spc="37">
                <a:solidFill>
                  <a:srgbClr val="D9D9D9"/>
                </a:solidFill>
              </a:rPr>
              <a:t>d</a:t>
            </a:r>
            <a:r>
              <a:rPr baseline="-28000" spc="-359">
                <a:solidFill>
                  <a:srgbClr val="D9D9D9"/>
                </a:solidFill>
              </a:rPr>
              <a:t>T</a:t>
            </a:r>
            <a:r>
              <a:rPr baseline="-28000" spc="-232">
                <a:solidFill>
                  <a:srgbClr val="D9D9D9"/>
                </a:solidFill>
              </a:rPr>
              <a:t>e</a:t>
            </a:r>
            <a:r>
              <a:rPr baseline="-28000" spc="-187">
                <a:solidFill>
                  <a:srgbClr val="D9D9D9"/>
                </a:solidFill>
              </a:rPr>
              <a:t>c</a:t>
            </a:r>
            <a:r>
              <a:rPr baseline="-28000" spc="-195">
                <a:solidFill>
                  <a:srgbClr val="D9D9D9"/>
                </a:solidFill>
              </a:rPr>
              <a:t>hn</a:t>
            </a:r>
            <a:r>
              <a:rPr baseline="-28000" spc="-150">
                <a:solidFill>
                  <a:srgbClr val="D9D9D9"/>
                </a:solidFill>
              </a:rPr>
              <a:t>i</a:t>
            </a:r>
            <a:r>
              <a:rPr baseline="-28000" spc="-254">
                <a:solidFill>
                  <a:srgbClr val="D9D9D9"/>
                </a:solidFill>
              </a:rPr>
              <a:t>q</a:t>
            </a:r>
            <a:r>
              <a:rPr baseline="-28000" spc="-225">
                <a:solidFill>
                  <a:srgbClr val="D9D9D9"/>
                </a:solidFill>
              </a:rPr>
              <a:t>u</a:t>
            </a:r>
            <a:r>
              <a:rPr baseline="-28000" spc="75">
                <a:solidFill>
                  <a:srgbClr val="D9D9D9"/>
                </a:solidFill>
              </a:rPr>
              <a:t>e</a:t>
            </a:r>
            <a:r>
              <a:rPr baseline="-28000" spc="-254">
                <a:solidFill>
                  <a:srgbClr val="D9D9D9"/>
                </a:solidFill>
              </a:rPr>
              <a:t>o</a:t>
            </a:r>
            <a:r>
              <a:rPr baseline="-28000" spc="-82">
                <a:solidFill>
                  <a:srgbClr val="D9D9D9"/>
                </a:solidFill>
              </a:rPr>
              <a:t>f</a:t>
            </a:r>
            <a:endParaRPr baseline="-28000"/>
          </a:p>
          <a:p>
            <a:pPr>
              <a:lnSpc>
                <a:spcPts val="1700"/>
              </a:lnSpc>
              <a:tabLst>
                <a:tab pos="10375900" algn="l"/>
              </a:tabLst>
              <a:defRPr baseline="-3999" spc="-247" sz="2200">
                <a:solidFill>
                  <a:srgbClr val="FFFFFF"/>
                </a:solidFill>
                <a:latin typeface="Trebuchet MS"/>
                <a:ea typeface="Trebuchet MS"/>
                <a:cs typeface="Trebuchet MS"/>
                <a:sym typeface="Trebuchet MS"/>
              </a:defRPr>
            </a:pPr>
            <a:r>
              <a:t>of</a:t>
            </a:r>
            <a:r>
              <a:rPr spc="-382"/>
              <a:t> </a:t>
            </a:r>
            <a:r>
              <a:rPr spc="-292"/>
              <a:t>Technology	</a:t>
            </a:r>
            <a:r>
              <a:rPr baseline="0" spc="-104" sz="1000">
                <a:solidFill>
                  <a:srgbClr val="D9D9D9"/>
                </a:solidFill>
              </a:rPr>
              <a:t>Artificial</a:t>
            </a:r>
            <a:r>
              <a:rPr baseline="0" spc="25" sz="1000">
                <a:solidFill>
                  <a:srgbClr val="D9D9D9"/>
                </a:solidFill>
              </a:rPr>
              <a:t> </a:t>
            </a:r>
            <a:r>
              <a:rPr baseline="0" spc="-104" sz="1000">
                <a:solidFill>
                  <a:srgbClr val="D9D9D9"/>
                </a:solidFill>
              </a:rPr>
              <a:t>Intelligence</a:t>
            </a:r>
          </a:p>
        </p:txBody>
      </p:sp>
      <p:grpSp>
        <p:nvGrpSpPr>
          <p:cNvPr id="340" name="object 3"/>
          <p:cNvGrpSpPr/>
          <p:nvPr/>
        </p:nvGrpSpPr>
        <p:grpSpPr>
          <a:xfrm>
            <a:off x="-1" y="-1"/>
            <a:ext cx="12192000" cy="603504"/>
            <a:chOff x="0" y="0"/>
            <a:chExt cx="12191999" cy="603503"/>
          </a:xfrm>
        </p:grpSpPr>
        <p:sp>
          <p:nvSpPr>
            <p:cNvPr id="337" name="object 4"/>
            <p:cNvSpPr/>
            <p:nvPr/>
          </p:nvSpPr>
          <p:spPr>
            <a:xfrm>
              <a:off x="-1" y="0"/>
              <a:ext cx="12192000" cy="603503"/>
            </a:xfrm>
            <a:prstGeom prst="rect">
              <a:avLst/>
            </a:prstGeom>
            <a:blipFill rotWithShape="1">
              <a:blip r:embed="rId2"/>
              <a:srcRect l="0" t="0" r="0" b="0"/>
              <a:stretch>
                <a:fillRect/>
              </a:stretch>
            </a:blipFill>
            <a:ln w="12700" cap="flat">
              <a:noFill/>
              <a:miter lim="400000"/>
            </a:ln>
            <a:effectLst/>
          </p:spPr>
          <p:txBody>
            <a:bodyPr wrap="square" lIns="0" tIns="0" rIns="0" bIns="0" numCol="1" anchor="t">
              <a:noAutofit/>
            </a:bodyPr>
            <a:lstStyle/>
            <a:p>
              <a:pPr/>
            </a:p>
          </p:txBody>
        </p:sp>
        <p:sp>
          <p:nvSpPr>
            <p:cNvPr id="338" name="object 5"/>
            <p:cNvSpPr/>
            <p:nvPr/>
          </p:nvSpPr>
          <p:spPr>
            <a:xfrm>
              <a:off x="565402" y="126491"/>
              <a:ext cx="1888237" cy="464820"/>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sp>
          <p:nvSpPr>
            <p:cNvPr id="339" name="object 6"/>
            <p:cNvSpPr/>
            <p:nvPr/>
          </p:nvSpPr>
          <p:spPr>
            <a:xfrm>
              <a:off x="11756136" y="-1"/>
              <a:ext cx="374904" cy="504445"/>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grpSp>
      <p:grpSp>
        <p:nvGrpSpPr>
          <p:cNvPr id="343" name="object 7"/>
          <p:cNvGrpSpPr/>
          <p:nvPr/>
        </p:nvGrpSpPr>
        <p:grpSpPr>
          <a:xfrm>
            <a:off x="-1" y="0"/>
            <a:ext cx="12192000" cy="603504"/>
            <a:chOff x="0" y="0"/>
            <a:chExt cx="12191999" cy="603502"/>
          </a:xfrm>
        </p:grpSpPr>
        <p:sp>
          <p:nvSpPr>
            <p:cNvPr id="341" name="object 8"/>
            <p:cNvSpPr/>
            <p:nvPr/>
          </p:nvSpPr>
          <p:spPr>
            <a:xfrm>
              <a:off x="-1" y="0"/>
              <a:ext cx="12192000" cy="603503"/>
            </a:xfrm>
            <a:prstGeom prst="rect">
              <a:avLst/>
            </a:prstGeom>
            <a:blipFill rotWithShape="1">
              <a:blip r:embed="rId5"/>
              <a:srcRect l="0" t="0" r="0" b="0"/>
              <a:stretch>
                <a:fillRect/>
              </a:stretch>
            </a:blipFill>
            <a:ln w="12700" cap="flat">
              <a:noFill/>
              <a:miter lim="400000"/>
            </a:ln>
            <a:effectLst/>
          </p:spPr>
          <p:txBody>
            <a:bodyPr wrap="square" lIns="0" tIns="0" rIns="0" bIns="0" numCol="1" anchor="t">
              <a:noAutofit/>
            </a:bodyPr>
            <a:lstStyle/>
            <a:p>
              <a:pPr/>
            </a:p>
          </p:txBody>
        </p:sp>
        <p:sp>
          <p:nvSpPr>
            <p:cNvPr id="342" name="object 9"/>
            <p:cNvSpPr/>
            <p:nvPr/>
          </p:nvSpPr>
          <p:spPr>
            <a:xfrm>
              <a:off x="565402" y="126491"/>
              <a:ext cx="1888237" cy="464820"/>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grpSp>
      <p:sp>
        <p:nvSpPr>
          <p:cNvPr id="344" name="object 10"/>
          <p:cNvSpPr txBox="1"/>
          <p:nvPr>
            <p:ph type="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345" name="object 11"/>
          <p:cNvSpPr/>
          <p:nvPr/>
        </p:nvSpPr>
        <p:spPr>
          <a:xfrm>
            <a:off x="11782042" y="-1"/>
            <a:ext cx="339852" cy="504446"/>
          </a:xfrm>
          <a:prstGeom prst="rect">
            <a:avLst/>
          </a:prstGeom>
          <a:blipFill>
            <a:blip r:embed="rId4"/>
            <a:stretch>
              <a:fillRect/>
            </a:stretch>
          </a:blipFill>
          <a:ln w="12700">
            <a:miter lim="400000"/>
          </a:ln>
        </p:spPr>
        <p:txBody>
          <a:bodyPr lIns="0" tIns="0" rIns="0" bIns="0"/>
          <a:lstStyle/>
          <a:p>
            <a:pPr/>
          </a:p>
        </p:txBody>
      </p:sp>
      <p:sp>
        <p:nvSpPr>
          <p:cNvPr id="346"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ts val="1300"/>
              </a:lnSpc>
              <a:spcBef>
                <a:spcPts val="100"/>
              </a:spcBef>
              <a:defRPr b="1" spc="45" sz="1200">
                <a:solidFill>
                  <a:srgbClr val="FFFFFF"/>
                </a:solidFill>
                <a:latin typeface="Arial"/>
                <a:ea typeface="Arial"/>
                <a:cs typeface="Arial"/>
                <a:sym typeface="Arial"/>
              </a:defRPr>
            </a:pPr>
            <a:r>
              <a:t>ATAI</a:t>
            </a:r>
          </a:p>
          <a:p>
            <a:pPr indent="12700">
              <a:lnSpc>
                <a:spcPts val="1100"/>
              </a:lnSpc>
              <a:defRPr spc="-120" sz="1000">
                <a:solidFill>
                  <a:srgbClr val="D9D9D9"/>
                </a:solidFill>
                <a:latin typeface="Trebuchet MS"/>
                <a:ea typeface="Trebuchet MS"/>
                <a:cs typeface="Trebuchet MS"/>
                <a:sym typeface="Trebuchet MS"/>
              </a:defRPr>
            </a:pPr>
            <a:r>
              <a:t>AdvancedTechniqueof</a:t>
            </a:r>
          </a:p>
          <a:p>
            <a:pPr indent="12700">
              <a:defRPr spc="-104" sz="1000">
                <a:solidFill>
                  <a:srgbClr val="D9D9D9"/>
                </a:solidFill>
                <a:latin typeface="Trebuchet MS"/>
                <a:ea typeface="Trebuchet MS"/>
                <a:cs typeface="Trebuchet MS"/>
                <a:sym typeface="Trebuchet MS"/>
              </a:defRPr>
            </a:pPr>
            <a:r>
              <a:t>Artificial</a:t>
            </a:r>
            <a:r>
              <a:rPr spc="25"/>
              <a:t> </a:t>
            </a:r>
            <a:r>
              <a:t>Intelligence</a:t>
            </a:r>
          </a:p>
        </p:txBody>
      </p:sp>
      <p:grpSp>
        <p:nvGrpSpPr>
          <p:cNvPr id="349" name="object 13"/>
          <p:cNvGrpSpPr/>
          <p:nvPr/>
        </p:nvGrpSpPr>
        <p:grpSpPr>
          <a:xfrm>
            <a:off x="3308603" y="2438400"/>
            <a:ext cx="4972051" cy="2268474"/>
            <a:chOff x="0" y="0"/>
            <a:chExt cx="4972050" cy="2268472"/>
          </a:xfrm>
        </p:grpSpPr>
        <p:sp>
          <p:nvSpPr>
            <p:cNvPr id="347" name="object 14"/>
            <p:cNvSpPr/>
            <p:nvPr/>
          </p:nvSpPr>
          <p:spPr>
            <a:xfrm>
              <a:off x="789067" y="1350255"/>
              <a:ext cx="3473129" cy="346892"/>
            </a:xfrm>
            <a:prstGeom prst="rect">
              <a:avLst/>
            </a:prstGeom>
            <a:blipFill rotWithShape="1">
              <a:blip r:embed="rId6"/>
              <a:srcRect l="0" t="0" r="0" b="0"/>
              <a:stretch>
                <a:fillRect/>
              </a:stretch>
            </a:blipFill>
            <a:ln w="12700" cap="flat">
              <a:noFill/>
              <a:miter lim="400000"/>
            </a:ln>
            <a:effectLst/>
          </p:spPr>
          <p:txBody>
            <a:bodyPr wrap="square" lIns="0" tIns="0" rIns="0" bIns="0" numCol="1" anchor="t">
              <a:noAutofit/>
            </a:bodyPr>
            <a:lstStyle/>
            <a:p>
              <a:pPr/>
            </a:p>
          </p:txBody>
        </p:sp>
        <p:sp>
          <p:nvSpPr>
            <p:cNvPr id="348" name="object 15"/>
            <p:cNvSpPr/>
            <p:nvPr/>
          </p:nvSpPr>
          <p:spPr>
            <a:xfrm>
              <a:off x="0" y="0"/>
              <a:ext cx="4972050" cy="2268473"/>
            </a:xfrm>
            <a:prstGeom prst="rect">
              <a:avLst/>
            </a:prstGeom>
            <a:blipFill rotWithShape="1">
              <a:blip r:embed="rId7"/>
              <a:srcRect l="0" t="0" r="0" b="0"/>
              <a:stretch>
                <a:fillRect/>
              </a:stretch>
            </a:blipFill>
            <a:ln w="12700" cap="flat">
              <a:noFill/>
              <a:miter lim="400000"/>
            </a:ln>
            <a:effectLst/>
          </p:spPr>
          <p:txBody>
            <a:bodyPr wrap="square" lIns="0" tIns="0" rIns="0" bIns="0" numCol="1" anchor="t">
              <a:noAutofit/>
            </a:bodyPr>
            <a:lstStyle/>
            <a:p>
              <a:pPr/>
            </a:p>
          </p:txBody>
        </p:sp>
      </p:grpSp>
      <p:sp>
        <p:nvSpPr>
          <p:cNvPr id="350" name="object 16"/>
          <p:cNvSpPr txBox="1"/>
          <p:nvPr/>
        </p:nvSpPr>
        <p:spPr>
          <a:xfrm>
            <a:off x="3974972" y="2778328"/>
            <a:ext cx="3642360" cy="11125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z="8000">
                <a:solidFill>
                  <a:srgbClr val="001F5F"/>
                </a:solidFill>
                <a:latin typeface="Times New Roman"/>
                <a:ea typeface="Times New Roman"/>
                <a:cs typeface="Times New Roman"/>
                <a:sym typeface="Times New Roman"/>
              </a:defRPr>
            </a:lvl1pPr>
          </a:lstStyle>
          <a:p>
            <a:pPr/>
            <a:r>
              <a:t>Thanks!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82294" algn="r">
              <a:lnSpc>
                <a:spcPts val="800"/>
              </a:lnSpc>
              <a:defRPr b="1" spc="30" sz="1200">
                <a:solidFill>
                  <a:srgbClr val="FFFFFF"/>
                </a:solidFill>
                <a:latin typeface="Arial"/>
                <a:ea typeface="Arial"/>
                <a:cs typeface="Arial"/>
                <a:sym typeface="Arial"/>
              </a:defRPr>
            </a:pPr>
            <a:r>
              <a:t>AT</a:t>
            </a:r>
            <a:r>
              <a:rPr spc="55"/>
              <a:t>AI</a:t>
            </a:r>
          </a:p>
          <a:p>
            <a:pPr>
              <a:lnSpc>
                <a:spcPts val="1100"/>
              </a:lnSpc>
              <a:tabLst>
                <a:tab pos="10375900" algn="l"/>
              </a:tabLst>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baseline="-28000" spc="-225">
                <a:solidFill>
                  <a:srgbClr val="D9D9D9"/>
                </a:solidFill>
              </a:rPr>
              <a:t>A</a:t>
            </a:r>
            <a:r>
              <a:rPr baseline="-28000" spc="-254">
                <a:solidFill>
                  <a:srgbClr val="D9D9D9"/>
                </a:solidFill>
              </a:rPr>
              <a:t>d</a:t>
            </a:r>
            <a:r>
              <a:rPr baseline="-28000" spc="-165">
                <a:solidFill>
                  <a:srgbClr val="D9D9D9"/>
                </a:solidFill>
              </a:rPr>
              <a:t>v</a:t>
            </a:r>
            <a:r>
              <a:rPr baseline="-28000" spc="-187">
                <a:solidFill>
                  <a:srgbClr val="D9D9D9"/>
                </a:solidFill>
              </a:rPr>
              <a:t>a</a:t>
            </a:r>
            <a:r>
              <a:rPr baseline="-28000" spc="-195">
                <a:solidFill>
                  <a:srgbClr val="D9D9D9"/>
                </a:solidFill>
              </a:rPr>
              <a:t>n</a:t>
            </a:r>
            <a:r>
              <a:rPr baseline="-28000" spc="-187">
                <a:solidFill>
                  <a:srgbClr val="D9D9D9"/>
                </a:solidFill>
              </a:rPr>
              <a:t>c</a:t>
            </a:r>
            <a:r>
              <a:rPr baseline="-28000" spc="-232">
                <a:solidFill>
                  <a:srgbClr val="D9D9D9"/>
                </a:solidFill>
              </a:rPr>
              <a:t>e</a:t>
            </a:r>
            <a:r>
              <a:rPr baseline="-28000" spc="37">
                <a:solidFill>
                  <a:srgbClr val="D9D9D9"/>
                </a:solidFill>
              </a:rPr>
              <a:t>d</a:t>
            </a:r>
            <a:r>
              <a:rPr baseline="-28000" spc="-359">
                <a:solidFill>
                  <a:srgbClr val="D9D9D9"/>
                </a:solidFill>
              </a:rPr>
              <a:t>T</a:t>
            </a:r>
            <a:r>
              <a:rPr baseline="-28000" spc="-232">
                <a:solidFill>
                  <a:srgbClr val="D9D9D9"/>
                </a:solidFill>
              </a:rPr>
              <a:t>e</a:t>
            </a:r>
            <a:r>
              <a:rPr baseline="-28000" spc="-187">
                <a:solidFill>
                  <a:srgbClr val="D9D9D9"/>
                </a:solidFill>
              </a:rPr>
              <a:t>c</a:t>
            </a:r>
            <a:r>
              <a:rPr baseline="-28000" spc="-195">
                <a:solidFill>
                  <a:srgbClr val="D9D9D9"/>
                </a:solidFill>
              </a:rPr>
              <a:t>hn</a:t>
            </a:r>
            <a:r>
              <a:rPr baseline="-28000" spc="-150">
                <a:solidFill>
                  <a:srgbClr val="D9D9D9"/>
                </a:solidFill>
              </a:rPr>
              <a:t>i</a:t>
            </a:r>
            <a:r>
              <a:rPr baseline="-28000" spc="-254">
                <a:solidFill>
                  <a:srgbClr val="D9D9D9"/>
                </a:solidFill>
              </a:rPr>
              <a:t>q</a:t>
            </a:r>
            <a:r>
              <a:rPr baseline="-28000" spc="-225">
                <a:solidFill>
                  <a:srgbClr val="D9D9D9"/>
                </a:solidFill>
              </a:rPr>
              <a:t>u</a:t>
            </a:r>
            <a:r>
              <a:rPr baseline="-28000" spc="75">
                <a:solidFill>
                  <a:srgbClr val="D9D9D9"/>
                </a:solidFill>
              </a:rPr>
              <a:t>e</a:t>
            </a:r>
            <a:r>
              <a:rPr baseline="-28000" spc="-254">
                <a:solidFill>
                  <a:srgbClr val="D9D9D9"/>
                </a:solidFill>
              </a:rPr>
              <a:t>o</a:t>
            </a:r>
            <a:r>
              <a:rPr baseline="-28000" spc="-82">
                <a:solidFill>
                  <a:srgbClr val="D9D9D9"/>
                </a:solidFill>
              </a:rPr>
              <a:t>f</a:t>
            </a:r>
            <a:endParaRPr baseline="-28000"/>
          </a:p>
          <a:p>
            <a:pPr>
              <a:lnSpc>
                <a:spcPts val="1700"/>
              </a:lnSpc>
              <a:tabLst>
                <a:tab pos="10375900" algn="l"/>
              </a:tabLst>
              <a:defRPr baseline="-3999" spc="-247" sz="2200">
                <a:solidFill>
                  <a:srgbClr val="FFFFFF"/>
                </a:solidFill>
                <a:latin typeface="Trebuchet MS"/>
                <a:ea typeface="Trebuchet MS"/>
                <a:cs typeface="Trebuchet MS"/>
                <a:sym typeface="Trebuchet MS"/>
              </a:defRPr>
            </a:pPr>
            <a:r>
              <a:t>of</a:t>
            </a:r>
            <a:r>
              <a:rPr spc="-382"/>
              <a:t> </a:t>
            </a:r>
            <a:r>
              <a:rPr spc="-292"/>
              <a:t>Technology	</a:t>
            </a:r>
            <a:r>
              <a:rPr baseline="0" spc="-104" sz="1000">
                <a:solidFill>
                  <a:srgbClr val="D9D9D9"/>
                </a:solidFill>
              </a:rPr>
              <a:t>Artificial</a:t>
            </a:r>
            <a:r>
              <a:rPr baseline="0" spc="25" sz="1000">
                <a:solidFill>
                  <a:srgbClr val="D9D9D9"/>
                </a:solidFill>
              </a:rPr>
              <a:t> </a:t>
            </a:r>
            <a:r>
              <a:rPr baseline="0" spc="-104" sz="1000">
                <a:solidFill>
                  <a:srgbClr val="D9D9D9"/>
                </a:solidFill>
              </a:rPr>
              <a:t>Intelligence</a:t>
            </a:r>
          </a:p>
        </p:txBody>
      </p:sp>
      <p:grpSp>
        <p:nvGrpSpPr>
          <p:cNvPr id="128" name="object 3"/>
          <p:cNvGrpSpPr/>
          <p:nvPr/>
        </p:nvGrpSpPr>
        <p:grpSpPr>
          <a:xfrm>
            <a:off x="-1" y="-1"/>
            <a:ext cx="12192000" cy="603504"/>
            <a:chOff x="0" y="0"/>
            <a:chExt cx="12191999" cy="603503"/>
          </a:xfrm>
        </p:grpSpPr>
        <p:sp>
          <p:nvSpPr>
            <p:cNvPr id="125" name="object 4"/>
            <p:cNvSpPr/>
            <p:nvPr/>
          </p:nvSpPr>
          <p:spPr>
            <a:xfrm>
              <a:off x="-1" y="0"/>
              <a:ext cx="12192000" cy="603503"/>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sp>
          <p:nvSpPr>
            <p:cNvPr id="126" name="object 5"/>
            <p:cNvSpPr/>
            <p:nvPr/>
          </p:nvSpPr>
          <p:spPr>
            <a:xfrm>
              <a:off x="565402" y="126491"/>
              <a:ext cx="1888237" cy="464820"/>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sp>
          <p:nvSpPr>
            <p:cNvPr id="127" name="object 6"/>
            <p:cNvSpPr/>
            <p:nvPr/>
          </p:nvSpPr>
          <p:spPr>
            <a:xfrm>
              <a:off x="11756136" y="-1"/>
              <a:ext cx="374904" cy="504445"/>
            </a:xfrm>
            <a:prstGeom prst="rect">
              <a:avLst/>
            </a:prstGeom>
            <a:blipFill rotWithShape="1">
              <a:blip r:embed="rId5"/>
              <a:srcRect l="0" t="0" r="0" b="0"/>
              <a:stretch>
                <a:fillRect/>
              </a:stretch>
            </a:blipFill>
            <a:ln w="12700" cap="flat">
              <a:noFill/>
              <a:miter lim="400000"/>
            </a:ln>
            <a:effectLst/>
          </p:spPr>
          <p:txBody>
            <a:bodyPr wrap="square" lIns="0" tIns="0" rIns="0" bIns="0" numCol="1" anchor="t">
              <a:noAutofit/>
            </a:bodyPr>
            <a:lstStyle/>
            <a:p>
              <a:pPr/>
            </a:p>
          </p:txBody>
        </p:sp>
      </p:grpSp>
      <p:grpSp>
        <p:nvGrpSpPr>
          <p:cNvPr id="131" name="object 7"/>
          <p:cNvGrpSpPr/>
          <p:nvPr/>
        </p:nvGrpSpPr>
        <p:grpSpPr>
          <a:xfrm>
            <a:off x="-1" y="0"/>
            <a:ext cx="12192000" cy="603504"/>
            <a:chOff x="0" y="0"/>
            <a:chExt cx="12191999" cy="603502"/>
          </a:xfrm>
        </p:grpSpPr>
        <p:sp>
          <p:nvSpPr>
            <p:cNvPr id="129" name="object 8"/>
            <p:cNvSpPr/>
            <p:nvPr/>
          </p:nvSpPr>
          <p:spPr>
            <a:xfrm>
              <a:off x="-1" y="0"/>
              <a:ext cx="12192000" cy="603503"/>
            </a:xfrm>
            <a:prstGeom prst="rect">
              <a:avLst/>
            </a:prstGeom>
            <a:blipFill rotWithShape="1">
              <a:blip r:embed="rId6"/>
              <a:srcRect l="0" t="0" r="0" b="0"/>
              <a:stretch>
                <a:fillRect/>
              </a:stretch>
            </a:blipFill>
            <a:ln w="12700" cap="flat">
              <a:noFill/>
              <a:miter lim="400000"/>
            </a:ln>
            <a:effectLst/>
          </p:spPr>
          <p:txBody>
            <a:bodyPr wrap="square" lIns="0" tIns="0" rIns="0" bIns="0" numCol="1" anchor="t">
              <a:noAutofit/>
            </a:bodyPr>
            <a:lstStyle/>
            <a:p>
              <a:pPr/>
            </a:p>
          </p:txBody>
        </p:sp>
        <p:sp>
          <p:nvSpPr>
            <p:cNvPr id="130" name="object 9"/>
            <p:cNvSpPr/>
            <p:nvPr/>
          </p:nvSpPr>
          <p:spPr>
            <a:xfrm>
              <a:off x="565402" y="126491"/>
              <a:ext cx="1888237" cy="464820"/>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grpSp>
      <p:sp>
        <p:nvSpPr>
          <p:cNvPr id="132" name="object 10"/>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spcBef>
                <a:spcPts val="100"/>
              </a:spcBef>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133"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pPr/>
          </a:p>
        </p:txBody>
      </p:sp>
      <p:sp>
        <p:nvSpPr>
          <p:cNvPr id="134"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ts val="1300"/>
              </a:lnSpc>
              <a:spcBef>
                <a:spcPts val="100"/>
              </a:spcBef>
              <a:defRPr b="1" spc="45" sz="1200">
                <a:solidFill>
                  <a:srgbClr val="FFFFFF"/>
                </a:solidFill>
                <a:latin typeface="Arial"/>
                <a:ea typeface="Arial"/>
                <a:cs typeface="Arial"/>
                <a:sym typeface="Arial"/>
              </a:defRPr>
            </a:pPr>
            <a:r>
              <a:t>ATAI</a:t>
            </a:r>
          </a:p>
          <a:p>
            <a:pPr indent="12700">
              <a:lnSpc>
                <a:spcPts val="1100"/>
              </a:lnSpc>
              <a:defRPr spc="-120" sz="1000">
                <a:solidFill>
                  <a:srgbClr val="D9D9D9"/>
                </a:solidFill>
                <a:latin typeface="Trebuchet MS"/>
                <a:ea typeface="Trebuchet MS"/>
                <a:cs typeface="Trebuchet MS"/>
                <a:sym typeface="Trebuchet MS"/>
              </a:defRPr>
            </a:pPr>
            <a:r>
              <a:t>AdvancedTechniqueof</a:t>
            </a:r>
          </a:p>
          <a:p>
            <a:pPr indent="12700">
              <a:defRPr spc="-104" sz="1000">
                <a:solidFill>
                  <a:srgbClr val="D9D9D9"/>
                </a:solidFill>
                <a:latin typeface="Trebuchet MS"/>
                <a:ea typeface="Trebuchet MS"/>
                <a:cs typeface="Trebuchet MS"/>
                <a:sym typeface="Trebuchet MS"/>
              </a:defRPr>
            </a:pPr>
            <a:r>
              <a:t>Artificial</a:t>
            </a:r>
            <a:r>
              <a:rPr spc="25"/>
              <a:t> </a:t>
            </a:r>
            <a:r>
              <a:t>Intelligence</a:t>
            </a:r>
          </a:p>
        </p:txBody>
      </p:sp>
      <p:grpSp>
        <p:nvGrpSpPr>
          <p:cNvPr id="137" name="object 13"/>
          <p:cNvGrpSpPr/>
          <p:nvPr/>
        </p:nvGrpSpPr>
        <p:grpSpPr>
          <a:xfrm>
            <a:off x="4571110" y="644523"/>
            <a:ext cx="3096006" cy="1152907"/>
            <a:chOff x="0" y="0"/>
            <a:chExt cx="3096005" cy="1152905"/>
          </a:xfrm>
        </p:grpSpPr>
        <p:sp>
          <p:nvSpPr>
            <p:cNvPr id="135" name="object 14"/>
            <p:cNvSpPr/>
            <p:nvPr/>
          </p:nvSpPr>
          <p:spPr>
            <a:xfrm>
              <a:off x="330461" y="685795"/>
              <a:ext cx="2430514" cy="173546"/>
            </a:xfrm>
            <a:prstGeom prst="rect">
              <a:avLst/>
            </a:prstGeom>
            <a:blipFill rotWithShape="1">
              <a:blip r:embed="rId7"/>
              <a:srcRect l="0" t="0" r="0" b="0"/>
              <a:stretch>
                <a:fillRect/>
              </a:stretch>
            </a:blipFill>
            <a:ln w="12700" cap="flat">
              <a:noFill/>
              <a:miter lim="400000"/>
            </a:ln>
            <a:effectLst/>
          </p:spPr>
          <p:txBody>
            <a:bodyPr wrap="square" lIns="0" tIns="0" rIns="0" bIns="0" numCol="1" anchor="t">
              <a:noAutofit/>
            </a:bodyPr>
            <a:lstStyle/>
            <a:p>
              <a:pPr/>
            </a:p>
          </p:txBody>
        </p:sp>
        <p:sp>
          <p:nvSpPr>
            <p:cNvPr id="136" name="object 15"/>
            <p:cNvSpPr/>
            <p:nvPr/>
          </p:nvSpPr>
          <p:spPr>
            <a:xfrm>
              <a:off x="0" y="0"/>
              <a:ext cx="3096006" cy="1152906"/>
            </a:xfrm>
            <a:prstGeom prst="rect">
              <a:avLst/>
            </a:prstGeom>
            <a:blipFill rotWithShape="1">
              <a:blip r:embed="rId8"/>
              <a:srcRect l="0" t="0" r="0" b="0"/>
              <a:stretch>
                <a:fillRect/>
              </a:stretch>
            </a:blipFill>
            <a:ln w="12700" cap="flat">
              <a:noFill/>
              <a:miter lim="400000"/>
            </a:ln>
            <a:effectLst/>
          </p:spPr>
          <p:txBody>
            <a:bodyPr wrap="square" lIns="0" tIns="0" rIns="0" bIns="0" numCol="1" anchor="t">
              <a:noAutofit/>
            </a:bodyPr>
            <a:lstStyle/>
            <a:p>
              <a:pPr/>
            </a:p>
          </p:txBody>
        </p:sp>
      </p:grpSp>
      <p:sp>
        <p:nvSpPr>
          <p:cNvPr id="138" name="object 16"/>
          <p:cNvSpPr txBox="1"/>
          <p:nvPr/>
        </p:nvSpPr>
        <p:spPr>
          <a:xfrm>
            <a:off x="4908677" y="850392"/>
            <a:ext cx="2424430" cy="57532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defRPr b="1" spc="-4" sz="4000">
                <a:solidFill>
                  <a:srgbClr val="001F5F"/>
                </a:solidFill>
                <a:latin typeface="Times New Roman"/>
                <a:ea typeface="Times New Roman"/>
                <a:cs typeface="Times New Roman"/>
                <a:sym typeface="Times New Roman"/>
              </a:defRPr>
            </a:lvl1pPr>
          </a:lstStyle>
          <a:p>
            <a:pPr/>
            <a:r>
              <a:t>Motivation</a:t>
            </a:r>
          </a:p>
        </p:txBody>
      </p:sp>
      <p:sp>
        <p:nvSpPr>
          <p:cNvPr id="139" name="文本框 20"/>
          <p:cNvSpPr txBox="1"/>
          <p:nvPr/>
        </p:nvSpPr>
        <p:spPr>
          <a:xfrm>
            <a:off x="426176" y="4794872"/>
            <a:ext cx="10180957" cy="1323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000">
                <a:latin typeface="Times New Roman"/>
                <a:ea typeface="Times New Roman"/>
                <a:cs typeface="Times New Roman"/>
                <a:sym typeface="Times New Roman"/>
              </a:defRPr>
            </a:pPr>
          </a:p>
          <a:p>
            <a:pPr algn="just">
              <a:defRPr b="1" sz="2000">
                <a:latin typeface="Times New Roman"/>
                <a:ea typeface="Times New Roman"/>
                <a:cs typeface="Times New Roman"/>
                <a:sym typeface="Times New Roman"/>
              </a:defRPr>
            </a:pPr>
            <a:r>
              <a:rPr>
                <a:latin typeface="+mj-lt"/>
                <a:ea typeface="+mj-ea"/>
                <a:cs typeface="+mj-cs"/>
                <a:sym typeface="Helvetica"/>
              </a:rPr>
              <a:t>（</a:t>
            </a:r>
            <a:r>
              <a:t>1</a:t>
            </a:r>
            <a:r>
              <a:rPr>
                <a:latin typeface="+mj-lt"/>
                <a:ea typeface="+mj-ea"/>
                <a:cs typeface="+mj-cs"/>
                <a:sym typeface="Helvetica"/>
              </a:rPr>
              <a:t>）</a:t>
            </a:r>
            <a:r>
              <a:rPr b="0"/>
              <a:t>Since manual labels are impossible,</a:t>
            </a:r>
            <a:r>
              <a:rPr b="0"/>
              <a:t>existing works rely on handcrafted methods to extract nonsemantic features. Handcrafted non-semantic features jeopardize IML model’s generalization ability in unseen or complex scenarios.</a:t>
            </a:r>
          </a:p>
        </p:txBody>
      </p:sp>
      <p:sp>
        <p:nvSpPr>
          <p:cNvPr id="140" name="文本框 20"/>
          <p:cNvSpPr txBox="1"/>
          <p:nvPr/>
        </p:nvSpPr>
        <p:spPr>
          <a:xfrm>
            <a:off x="919806" y="1672600"/>
            <a:ext cx="10180957" cy="9569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Times New Roman"/>
                <a:ea typeface="Times New Roman"/>
                <a:cs typeface="Times New Roman"/>
                <a:sym typeface="Times New Roman"/>
              </a:defRPr>
            </a:lvl1pPr>
          </a:lstStyle>
          <a:p>
            <a:pPr>
              <a:defRPr sz="896">
                <a:latin typeface="+mj-lt"/>
                <a:ea typeface="+mj-ea"/>
                <a:cs typeface="+mj-cs"/>
                <a:sym typeface="Helvetica"/>
              </a:defRPr>
            </a:pPr>
            <a:r>
              <a:rPr sz="2000">
                <a:latin typeface="Times New Roman"/>
                <a:ea typeface="Times New Roman"/>
                <a:cs typeface="Times New Roman"/>
                <a:sym typeface="Times New Roman"/>
              </a:rPr>
              <a:t>Non-semantic features or semantic-agnostic features, which are irrelevant to image context but sensitive to image manipulations, are recognized as evidential to Image Manipulation Localization (IML)</a:t>
            </a:r>
          </a:p>
        </p:txBody>
      </p:sp>
      <p:pic>
        <p:nvPicPr>
          <p:cNvPr id="141" name="截屏2025-01-23 16.58.25.png" descr="截屏2025-01-23 16.58.25.png"/>
          <p:cNvPicPr>
            <a:picLocks noChangeAspect="1"/>
          </p:cNvPicPr>
          <p:nvPr/>
        </p:nvPicPr>
        <p:blipFill>
          <a:blip r:embed="rId9">
            <a:extLst/>
          </a:blip>
          <a:stretch>
            <a:fillRect/>
          </a:stretch>
        </p:blipFill>
        <p:spPr>
          <a:xfrm>
            <a:off x="2692299" y="2715261"/>
            <a:ext cx="5854701" cy="19939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82294" algn="r">
              <a:lnSpc>
                <a:spcPts val="800"/>
              </a:lnSpc>
              <a:defRPr b="1" spc="30" sz="1200">
                <a:solidFill>
                  <a:srgbClr val="FFFFFF"/>
                </a:solidFill>
                <a:latin typeface="Arial"/>
                <a:ea typeface="Arial"/>
                <a:cs typeface="Arial"/>
                <a:sym typeface="Arial"/>
              </a:defRPr>
            </a:pPr>
            <a:r>
              <a:t>AT</a:t>
            </a:r>
            <a:r>
              <a:rPr spc="55"/>
              <a:t>AI</a:t>
            </a:r>
          </a:p>
          <a:p>
            <a:pPr>
              <a:lnSpc>
                <a:spcPts val="1100"/>
              </a:lnSpc>
              <a:tabLst>
                <a:tab pos="10375900" algn="l"/>
              </a:tabLst>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baseline="-28000" spc="-225">
                <a:solidFill>
                  <a:srgbClr val="D9D9D9"/>
                </a:solidFill>
              </a:rPr>
              <a:t>A</a:t>
            </a:r>
            <a:r>
              <a:rPr baseline="-28000" spc="-254">
                <a:solidFill>
                  <a:srgbClr val="D9D9D9"/>
                </a:solidFill>
              </a:rPr>
              <a:t>d</a:t>
            </a:r>
            <a:r>
              <a:rPr baseline="-28000" spc="-165">
                <a:solidFill>
                  <a:srgbClr val="D9D9D9"/>
                </a:solidFill>
              </a:rPr>
              <a:t>v</a:t>
            </a:r>
            <a:r>
              <a:rPr baseline="-28000" spc="-187">
                <a:solidFill>
                  <a:srgbClr val="D9D9D9"/>
                </a:solidFill>
              </a:rPr>
              <a:t>a</a:t>
            </a:r>
            <a:r>
              <a:rPr baseline="-28000" spc="-195">
                <a:solidFill>
                  <a:srgbClr val="D9D9D9"/>
                </a:solidFill>
              </a:rPr>
              <a:t>n</a:t>
            </a:r>
            <a:r>
              <a:rPr baseline="-28000" spc="-187">
                <a:solidFill>
                  <a:srgbClr val="D9D9D9"/>
                </a:solidFill>
              </a:rPr>
              <a:t>c</a:t>
            </a:r>
            <a:r>
              <a:rPr baseline="-28000" spc="-232">
                <a:solidFill>
                  <a:srgbClr val="D9D9D9"/>
                </a:solidFill>
              </a:rPr>
              <a:t>e</a:t>
            </a:r>
            <a:r>
              <a:rPr baseline="-28000" spc="37">
                <a:solidFill>
                  <a:srgbClr val="D9D9D9"/>
                </a:solidFill>
              </a:rPr>
              <a:t>d</a:t>
            </a:r>
            <a:r>
              <a:rPr baseline="-28000" spc="-359">
                <a:solidFill>
                  <a:srgbClr val="D9D9D9"/>
                </a:solidFill>
              </a:rPr>
              <a:t>T</a:t>
            </a:r>
            <a:r>
              <a:rPr baseline="-28000" spc="-232">
                <a:solidFill>
                  <a:srgbClr val="D9D9D9"/>
                </a:solidFill>
              </a:rPr>
              <a:t>e</a:t>
            </a:r>
            <a:r>
              <a:rPr baseline="-28000" spc="-187">
                <a:solidFill>
                  <a:srgbClr val="D9D9D9"/>
                </a:solidFill>
              </a:rPr>
              <a:t>c</a:t>
            </a:r>
            <a:r>
              <a:rPr baseline="-28000" spc="-195">
                <a:solidFill>
                  <a:srgbClr val="D9D9D9"/>
                </a:solidFill>
              </a:rPr>
              <a:t>hn</a:t>
            </a:r>
            <a:r>
              <a:rPr baseline="-28000" spc="-150">
                <a:solidFill>
                  <a:srgbClr val="D9D9D9"/>
                </a:solidFill>
              </a:rPr>
              <a:t>i</a:t>
            </a:r>
            <a:r>
              <a:rPr baseline="-28000" spc="-254">
                <a:solidFill>
                  <a:srgbClr val="D9D9D9"/>
                </a:solidFill>
              </a:rPr>
              <a:t>q</a:t>
            </a:r>
            <a:r>
              <a:rPr baseline="-28000" spc="-225">
                <a:solidFill>
                  <a:srgbClr val="D9D9D9"/>
                </a:solidFill>
              </a:rPr>
              <a:t>u</a:t>
            </a:r>
            <a:r>
              <a:rPr baseline="-28000" spc="75">
                <a:solidFill>
                  <a:srgbClr val="D9D9D9"/>
                </a:solidFill>
              </a:rPr>
              <a:t>e</a:t>
            </a:r>
            <a:r>
              <a:rPr baseline="-28000" spc="-254">
                <a:solidFill>
                  <a:srgbClr val="D9D9D9"/>
                </a:solidFill>
              </a:rPr>
              <a:t>o</a:t>
            </a:r>
            <a:r>
              <a:rPr baseline="-28000" spc="-82">
                <a:solidFill>
                  <a:srgbClr val="D9D9D9"/>
                </a:solidFill>
              </a:rPr>
              <a:t>f</a:t>
            </a:r>
            <a:endParaRPr baseline="-28000"/>
          </a:p>
          <a:p>
            <a:pPr>
              <a:lnSpc>
                <a:spcPts val="1700"/>
              </a:lnSpc>
              <a:tabLst>
                <a:tab pos="10375900" algn="l"/>
              </a:tabLst>
              <a:defRPr baseline="-3999" spc="-247" sz="2200">
                <a:solidFill>
                  <a:srgbClr val="FFFFFF"/>
                </a:solidFill>
                <a:latin typeface="Trebuchet MS"/>
                <a:ea typeface="Trebuchet MS"/>
                <a:cs typeface="Trebuchet MS"/>
                <a:sym typeface="Trebuchet MS"/>
              </a:defRPr>
            </a:pPr>
            <a:r>
              <a:t>of</a:t>
            </a:r>
            <a:r>
              <a:rPr spc="-382"/>
              <a:t> </a:t>
            </a:r>
            <a:r>
              <a:rPr spc="-292"/>
              <a:t>Technology	</a:t>
            </a:r>
            <a:r>
              <a:rPr baseline="0" spc="-104" sz="1000">
                <a:solidFill>
                  <a:srgbClr val="D9D9D9"/>
                </a:solidFill>
              </a:rPr>
              <a:t>Artificial</a:t>
            </a:r>
            <a:r>
              <a:rPr baseline="0" spc="25" sz="1000">
                <a:solidFill>
                  <a:srgbClr val="D9D9D9"/>
                </a:solidFill>
              </a:rPr>
              <a:t> </a:t>
            </a:r>
            <a:r>
              <a:rPr baseline="0" spc="-104" sz="1000">
                <a:solidFill>
                  <a:srgbClr val="D9D9D9"/>
                </a:solidFill>
              </a:rPr>
              <a:t>Intelligence</a:t>
            </a:r>
          </a:p>
        </p:txBody>
      </p:sp>
      <p:grpSp>
        <p:nvGrpSpPr>
          <p:cNvPr id="149" name="object 3"/>
          <p:cNvGrpSpPr/>
          <p:nvPr/>
        </p:nvGrpSpPr>
        <p:grpSpPr>
          <a:xfrm>
            <a:off x="-1" y="-1"/>
            <a:ext cx="12192000" cy="603504"/>
            <a:chOff x="0" y="0"/>
            <a:chExt cx="12191999" cy="603503"/>
          </a:xfrm>
        </p:grpSpPr>
        <p:sp>
          <p:nvSpPr>
            <p:cNvPr id="146" name="object 4"/>
            <p:cNvSpPr/>
            <p:nvPr/>
          </p:nvSpPr>
          <p:spPr>
            <a:xfrm>
              <a:off x="-1" y="0"/>
              <a:ext cx="12192000" cy="603503"/>
            </a:xfrm>
            <a:prstGeom prst="rect">
              <a:avLst/>
            </a:prstGeom>
            <a:blipFill rotWithShape="1">
              <a:blip r:embed="rId2"/>
              <a:srcRect l="0" t="0" r="0" b="0"/>
              <a:stretch>
                <a:fillRect/>
              </a:stretch>
            </a:blipFill>
            <a:ln w="12700" cap="flat">
              <a:noFill/>
              <a:miter lim="400000"/>
            </a:ln>
            <a:effectLst/>
          </p:spPr>
          <p:txBody>
            <a:bodyPr wrap="square" lIns="0" tIns="0" rIns="0" bIns="0" numCol="1" anchor="t">
              <a:noAutofit/>
            </a:bodyPr>
            <a:lstStyle/>
            <a:p>
              <a:pPr/>
            </a:p>
          </p:txBody>
        </p:sp>
        <p:sp>
          <p:nvSpPr>
            <p:cNvPr id="147" name="object 5"/>
            <p:cNvSpPr/>
            <p:nvPr/>
          </p:nvSpPr>
          <p:spPr>
            <a:xfrm>
              <a:off x="565402" y="126491"/>
              <a:ext cx="1888237" cy="464820"/>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sp>
          <p:nvSpPr>
            <p:cNvPr id="148" name="object 6"/>
            <p:cNvSpPr/>
            <p:nvPr/>
          </p:nvSpPr>
          <p:spPr>
            <a:xfrm>
              <a:off x="11756136" y="-1"/>
              <a:ext cx="374904" cy="504445"/>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grpSp>
      <p:grpSp>
        <p:nvGrpSpPr>
          <p:cNvPr id="152" name="object 7"/>
          <p:cNvGrpSpPr/>
          <p:nvPr/>
        </p:nvGrpSpPr>
        <p:grpSpPr>
          <a:xfrm>
            <a:off x="-1" y="0"/>
            <a:ext cx="12192000" cy="603504"/>
            <a:chOff x="0" y="0"/>
            <a:chExt cx="12191999" cy="603502"/>
          </a:xfrm>
        </p:grpSpPr>
        <p:sp>
          <p:nvSpPr>
            <p:cNvPr id="150" name="object 8"/>
            <p:cNvSpPr/>
            <p:nvPr/>
          </p:nvSpPr>
          <p:spPr>
            <a:xfrm>
              <a:off x="-1" y="0"/>
              <a:ext cx="12192000" cy="603503"/>
            </a:xfrm>
            <a:prstGeom prst="rect">
              <a:avLst/>
            </a:prstGeom>
            <a:blipFill rotWithShape="1">
              <a:blip r:embed="rId5"/>
              <a:srcRect l="0" t="0" r="0" b="0"/>
              <a:stretch>
                <a:fillRect/>
              </a:stretch>
            </a:blipFill>
            <a:ln w="12700" cap="flat">
              <a:noFill/>
              <a:miter lim="400000"/>
            </a:ln>
            <a:effectLst/>
          </p:spPr>
          <p:txBody>
            <a:bodyPr wrap="square" lIns="0" tIns="0" rIns="0" bIns="0" numCol="1" anchor="t">
              <a:noAutofit/>
            </a:bodyPr>
            <a:lstStyle/>
            <a:p>
              <a:pPr/>
            </a:p>
          </p:txBody>
        </p:sp>
        <p:sp>
          <p:nvSpPr>
            <p:cNvPr id="151" name="object 9"/>
            <p:cNvSpPr/>
            <p:nvPr/>
          </p:nvSpPr>
          <p:spPr>
            <a:xfrm>
              <a:off x="565402" y="126491"/>
              <a:ext cx="1888237" cy="464820"/>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grpSp>
      <p:sp>
        <p:nvSpPr>
          <p:cNvPr id="153" name="object 10"/>
          <p:cNvSpPr txBox="1"/>
          <p:nvPr>
            <p:ph type="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154" name="object 11"/>
          <p:cNvSpPr/>
          <p:nvPr/>
        </p:nvSpPr>
        <p:spPr>
          <a:xfrm>
            <a:off x="11782042" y="-1"/>
            <a:ext cx="339852" cy="504446"/>
          </a:xfrm>
          <a:prstGeom prst="rect">
            <a:avLst/>
          </a:prstGeom>
          <a:blipFill>
            <a:blip r:embed="rId4"/>
            <a:stretch>
              <a:fillRect/>
            </a:stretch>
          </a:blipFill>
          <a:ln w="12700">
            <a:miter lim="400000"/>
          </a:ln>
        </p:spPr>
        <p:txBody>
          <a:bodyPr lIns="0" tIns="0" rIns="0" bIns="0"/>
          <a:lstStyle/>
          <a:p>
            <a:pPr/>
          </a:p>
        </p:txBody>
      </p:sp>
      <p:sp>
        <p:nvSpPr>
          <p:cNvPr id="155"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ts val="1300"/>
              </a:lnSpc>
              <a:spcBef>
                <a:spcPts val="100"/>
              </a:spcBef>
              <a:defRPr b="1" spc="45" sz="1200">
                <a:solidFill>
                  <a:srgbClr val="FFFFFF"/>
                </a:solidFill>
                <a:latin typeface="Arial"/>
                <a:ea typeface="Arial"/>
                <a:cs typeface="Arial"/>
                <a:sym typeface="Arial"/>
              </a:defRPr>
            </a:pPr>
            <a:r>
              <a:t>ATAI</a:t>
            </a:r>
          </a:p>
          <a:p>
            <a:pPr indent="12700">
              <a:lnSpc>
                <a:spcPts val="1100"/>
              </a:lnSpc>
              <a:defRPr spc="-120" sz="1000">
                <a:solidFill>
                  <a:srgbClr val="D9D9D9"/>
                </a:solidFill>
                <a:latin typeface="Trebuchet MS"/>
                <a:ea typeface="Trebuchet MS"/>
                <a:cs typeface="Trebuchet MS"/>
                <a:sym typeface="Trebuchet MS"/>
              </a:defRPr>
            </a:pPr>
            <a:r>
              <a:t>AdvancedTechniqueof</a:t>
            </a:r>
          </a:p>
          <a:p>
            <a:pPr indent="12700">
              <a:defRPr spc="-104" sz="1000">
                <a:solidFill>
                  <a:srgbClr val="D9D9D9"/>
                </a:solidFill>
                <a:latin typeface="Trebuchet MS"/>
                <a:ea typeface="Trebuchet MS"/>
                <a:cs typeface="Trebuchet MS"/>
                <a:sym typeface="Trebuchet MS"/>
              </a:defRPr>
            </a:pPr>
            <a:r>
              <a:t>Artificial</a:t>
            </a:r>
            <a:r>
              <a:rPr spc="25"/>
              <a:t> </a:t>
            </a:r>
            <a:r>
              <a:t>Intelligence</a:t>
            </a:r>
          </a:p>
        </p:txBody>
      </p:sp>
      <p:grpSp>
        <p:nvGrpSpPr>
          <p:cNvPr id="158" name="object 13"/>
          <p:cNvGrpSpPr/>
          <p:nvPr/>
        </p:nvGrpSpPr>
        <p:grpSpPr>
          <a:xfrm>
            <a:off x="4647944" y="304927"/>
            <a:ext cx="2783587" cy="1152907"/>
            <a:chOff x="0" y="0"/>
            <a:chExt cx="2783586" cy="1152905"/>
          </a:xfrm>
        </p:grpSpPr>
        <p:sp>
          <p:nvSpPr>
            <p:cNvPr id="156" name="object 14"/>
            <p:cNvSpPr/>
            <p:nvPr/>
          </p:nvSpPr>
          <p:spPr>
            <a:xfrm>
              <a:off x="342616" y="685794"/>
              <a:ext cx="2078558" cy="173546"/>
            </a:xfrm>
            <a:prstGeom prst="rect">
              <a:avLst/>
            </a:prstGeom>
            <a:blipFill rotWithShape="1">
              <a:blip r:embed="rId6"/>
              <a:srcRect l="0" t="0" r="0" b="0"/>
              <a:stretch>
                <a:fillRect/>
              </a:stretch>
            </a:blipFill>
            <a:ln w="12700" cap="flat">
              <a:noFill/>
              <a:miter lim="400000"/>
            </a:ln>
            <a:effectLst/>
          </p:spPr>
          <p:txBody>
            <a:bodyPr wrap="square" lIns="0" tIns="0" rIns="0" bIns="0" numCol="1" anchor="t">
              <a:noAutofit/>
            </a:bodyPr>
            <a:lstStyle/>
            <a:p>
              <a:pPr/>
            </a:p>
          </p:txBody>
        </p:sp>
        <p:sp>
          <p:nvSpPr>
            <p:cNvPr id="157" name="object 15"/>
            <p:cNvSpPr/>
            <p:nvPr/>
          </p:nvSpPr>
          <p:spPr>
            <a:xfrm>
              <a:off x="0" y="0"/>
              <a:ext cx="2783587" cy="1152906"/>
            </a:xfrm>
            <a:prstGeom prst="rect">
              <a:avLst/>
            </a:prstGeom>
            <a:blipFill rotWithShape="1">
              <a:blip r:embed="rId7"/>
              <a:srcRect l="0" t="0" r="0" b="0"/>
              <a:stretch>
                <a:fillRect/>
              </a:stretch>
            </a:blipFill>
            <a:ln w="12700" cap="flat">
              <a:noFill/>
              <a:miter lim="400000"/>
            </a:ln>
            <a:effectLst/>
          </p:spPr>
          <p:txBody>
            <a:bodyPr wrap="square" lIns="0" tIns="0" rIns="0" bIns="0" numCol="1" anchor="t">
              <a:noAutofit/>
            </a:bodyPr>
            <a:lstStyle/>
            <a:p>
              <a:pPr/>
            </a:p>
          </p:txBody>
        </p:sp>
      </p:grpSp>
      <p:sp>
        <p:nvSpPr>
          <p:cNvPr id="159" name="object 16"/>
          <p:cNvSpPr txBox="1"/>
          <p:nvPr/>
        </p:nvSpPr>
        <p:spPr>
          <a:xfrm>
            <a:off x="5029327" y="468959"/>
            <a:ext cx="2113916" cy="57532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defRPr b="1" spc="-4" sz="4000">
                <a:solidFill>
                  <a:srgbClr val="001F5F"/>
                </a:solidFill>
                <a:latin typeface="Times New Roman"/>
                <a:ea typeface="Times New Roman"/>
                <a:cs typeface="Times New Roman"/>
                <a:sym typeface="Times New Roman"/>
              </a:defRPr>
            </a:lvl1pPr>
          </a:lstStyle>
          <a:p>
            <a:pPr/>
            <a:r>
              <a:t>Overview</a:t>
            </a:r>
          </a:p>
        </p:txBody>
      </p:sp>
      <p:pic>
        <p:nvPicPr>
          <p:cNvPr id="160" name="截屏2025-01-23 17.02.36.png" descr="截屏2025-01-23 17.02.36.png"/>
          <p:cNvPicPr>
            <a:picLocks noChangeAspect="1"/>
          </p:cNvPicPr>
          <p:nvPr/>
        </p:nvPicPr>
        <p:blipFill>
          <a:blip r:embed="rId8">
            <a:extLst/>
          </a:blip>
          <a:stretch>
            <a:fillRect/>
          </a:stretch>
        </p:blipFill>
        <p:spPr>
          <a:xfrm>
            <a:off x="-1" y="1544090"/>
            <a:ext cx="12192001" cy="441756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82294" algn="r">
              <a:lnSpc>
                <a:spcPts val="800"/>
              </a:lnSpc>
              <a:defRPr b="1" spc="30" sz="1200">
                <a:solidFill>
                  <a:srgbClr val="FFFFFF"/>
                </a:solidFill>
                <a:latin typeface="Arial"/>
                <a:ea typeface="Arial"/>
                <a:cs typeface="Arial"/>
                <a:sym typeface="Arial"/>
              </a:defRPr>
            </a:pPr>
            <a:r>
              <a:t>AT</a:t>
            </a:r>
            <a:r>
              <a:rPr spc="55"/>
              <a:t>AI</a:t>
            </a:r>
          </a:p>
          <a:p>
            <a:pPr>
              <a:lnSpc>
                <a:spcPts val="1100"/>
              </a:lnSpc>
              <a:tabLst>
                <a:tab pos="10375900" algn="l"/>
              </a:tabLst>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baseline="-28000" spc="-225">
                <a:solidFill>
                  <a:srgbClr val="D9D9D9"/>
                </a:solidFill>
              </a:rPr>
              <a:t>A</a:t>
            </a:r>
            <a:r>
              <a:rPr baseline="-28000" spc="-254">
                <a:solidFill>
                  <a:srgbClr val="D9D9D9"/>
                </a:solidFill>
              </a:rPr>
              <a:t>d</a:t>
            </a:r>
            <a:r>
              <a:rPr baseline="-28000" spc="-165">
                <a:solidFill>
                  <a:srgbClr val="D9D9D9"/>
                </a:solidFill>
              </a:rPr>
              <a:t>v</a:t>
            </a:r>
            <a:r>
              <a:rPr baseline="-28000" spc="-187">
                <a:solidFill>
                  <a:srgbClr val="D9D9D9"/>
                </a:solidFill>
              </a:rPr>
              <a:t>a</a:t>
            </a:r>
            <a:r>
              <a:rPr baseline="-28000" spc="-195">
                <a:solidFill>
                  <a:srgbClr val="D9D9D9"/>
                </a:solidFill>
              </a:rPr>
              <a:t>n</a:t>
            </a:r>
            <a:r>
              <a:rPr baseline="-28000" spc="-187">
                <a:solidFill>
                  <a:srgbClr val="D9D9D9"/>
                </a:solidFill>
              </a:rPr>
              <a:t>c</a:t>
            </a:r>
            <a:r>
              <a:rPr baseline="-28000" spc="-232">
                <a:solidFill>
                  <a:srgbClr val="D9D9D9"/>
                </a:solidFill>
              </a:rPr>
              <a:t>e</a:t>
            </a:r>
            <a:r>
              <a:rPr baseline="-28000" spc="37">
                <a:solidFill>
                  <a:srgbClr val="D9D9D9"/>
                </a:solidFill>
              </a:rPr>
              <a:t>d</a:t>
            </a:r>
            <a:r>
              <a:rPr baseline="-28000" spc="-359">
                <a:solidFill>
                  <a:srgbClr val="D9D9D9"/>
                </a:solidFill>
              </a:rPr>
              <a:t>T</a:t>
            </a:r>
            <a:r>
              <a:rPr baseline="-28000" spc="-232">
                <a:solidFill>
                  <a:srgbClr val="D9D9D9"/>
                </a:solidFill>
              </a:rPr>
              <a:t>e</a:t>
            </a:r>
            <a:r>
              <a:rPr baseline="-28000" spc="-187">
                <a:solidFill>
                  <a:srgbClr val="D9D9D9"/>
                </a:solidFill>
              </a:rPr>
              <a:t>c</a:t>
            </a:r>
            <a:r>
              <a:rPr baseline="-28000" spc="-195">
                <a:solidFill>
                  <a:srgbClr val="D9D9D9"/>
                </a:solidFill>
              </a:rPr>
              <a:t>hn</a:t>
            </a:r>
            <a:r>
              <a:rPr baseline="-28000" spc="-150">
                <a:solidFill>
                  <a:srgbClr val="D9D9D9"/>
                </a:solidFill>
              </a:rPr>
              <a:t>i</a:t>
            </a:r>
            <a:r>
              <a:rPr baseline="-28000" spc="-254">
                <a:solidFill>
                  <a:srgbClr val="D9D9D9"/>
                </a:solidFill>
              </a:rPr>
              <a:t>q</a:t>
            </a:r>
            <a:r>
              <a:rPr baseline="-28000" spc="-225">
                <a:solidFill>
                  <a:srgbClr val="D9D9D9"/>
                </a:solidFill>
              </a:rPr>
              <a:t>u</a:t>
            </a:r>
            <a:r>
              <a:rPr baseline="-28000" spc="75">
                <a:solidFill>
                  <a:srgbClr val="D9D9D9"/>
                </a:solidFill>
              </a:rPr>
              <a:t>e</a:t>
            </a:r>
            <a:r>
              <a:rPr baseline="-28000" spc="-254">
                <a:solidFill>
                  <a:srgbClr val="D9D9D9"/>
                </a:solidFill>
              </a:rPr>
              <a:t>o</a:t>
            </a:r>
            <a:r>
              <a:rPr baseline="-28000" spc="-82">
                <a:solidFill>
                  <a:srgbClr val="D9D9D9"/>
                </a:solidFill>
              </a:rPr>
              <a:t>f</a:t>
            </a:r>
            <a:endParaRPr baseline="-28000"/>
          </a:p>
          <a:p>
            <a:pPr>
              <a:lnSpc>
                <a:spcPts val="1700"/>
              </a:lnSpc>
              <a:tabLst>
                <a:tab pos="10375900" algn="l"/>
              </a:tabLst>
              <a:defRPr baseline="-3999" spc="-247" sz="2200">
                <a:solidFill>
                  <a:srgbClr val="FFFFFF"/>
                </a:solidFill>
                <a:latin typeface="Trebuchet MS"/>
                <a:ea typeface="Trebuchet MS"/>
                <a:cs typeface="Trebuchet MS"/>
                <a:sym typeface="Trebuchet MS"/>
              </a:defRPr>
            </a:pPr>
            <a:r>
              <a:t>of</a:t>
            </a:r>
            <a:r>
              <a:rPr spc="-382"/>
              <a:t> </a:t>
            </a:r>
            <a:r>
              <a:rPr spc="-292"/>
              <a:t>Technology	</a:t>
            </a:r>
            <a:r>
              <a:rPr baseline="0" spc="-104" sz="1000">
                <a:solidFill>
                  <a:srgbClr val="D9D9D9"/>
                </a:solidFill>
              </a:rPr>
              <a:t>Artificial</a:t>
            </a:r>
            <a:r>
              <a:rPr baseline="0" spc="25" sz="1000">
                <a:solidFill>
                  <a:srgbClr val="D9D9D9"/>
                </a:solidFill>
              </a:rPr>
              <a:t> </a:t>
            </a:r>
            <a:r>
              <a:rPr baseline="0" spc="-104" sz="1000">
                <a:solidFill>
                  <a:srgbClr val="D9D9D9"/>
                </a:solidFill>
              </a:rPr>
              <a:t>Intelligence</a:t>
            </a:r>
          </a:p>
        </p:txBody>
      </p:sp>
      <p:grpSp>
        <p:nvGrpSpPr>
          <p:cNvPr id="166" name="object 3"/>
          <p:cNvGrpSpPr/>
          <p:nvPr/>
        </p:nvGrpSpPr>
        <p:grpSpPr>
          <a:xfrm>
            <a:off x="-1" y="-1"/>
            <a:ext cx="12192000" cy="603504"/>
            <a:chOff x="0" y="0"/>
            <a:chExt cx="12191999" cy="603503"/>
          </a:xfrm>
        </p:grpSpPr>
        <p:sp>
          <p:nvSpPr>
            <p:cNvPr id="163" name="object 4"/>
            <p:cNvSpPr/>
            <p:nvPr/>
          </p:nvSpPr>
          <p:spPr>
            <a:xfrm>
              <a:off x="-1" y="0"/>
              <a:ext cx="12192000" cy="603503"/>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sp>
          <p:nvSpPr>
            <p:cNvPr id="164" name="object 5"/>
            <p:cNvSpPr/>
            <p:nvPr/>
          </p:nvSpPr>
          <p:spPr>
            <a:xfrm>
              <a:off x="565402" y="126491"/>
              <a:ext cx="1888237" cy="464820"/>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sp>
          <p:nvSpPr>
            <p:cNvPr id="165" name="object 6"/>
            <p:cNvSpPr/>
            <p:nvPr/>
          </p:nvSpPr>
          <p:spPr>
            <a:xfrm>
              <a:off x="11756136" y="-1"/>
              <a:ext cx="374904" cy="504445"/>
            </a:xfrm>
            <a:prstGeom prst="rect">
              <a:avLst/>
            </a:prstGeom>
            <a:blipFill rotWithShape="1">
              <a:blip r:embed="rId5"/>
              <a:srcRect l="0" t="0" r="0" b="0"/>
              <a:stretch>
                <a:fillRect/>
              </a:stretch>
            </a:blipFill>
            <a:ln w="12700" cap="flat">
              <a:noFill/>
              <a:miter lim="400000"/>
            </a:ln>
            <a:effectLst/>
          </p:spPr>
          <p:txBody>
            <a:bodyPr wrap="square" lIns="0" tIns="0" rIns="0" bIns="0" numCol="1" anchor="t">
              <a:noAutofit/>
            </a:bodyPr>
            <a:lstStyle/>
            <a:p>
              <a:pPr/>
            </a:p>
          </p:txBody>
        </p:sp>
      </p:grpSp>
      <p:grpSp>
        <p:nvGrpSpPr>
          <p:cNvPr id="169" name="object 7"/>
          <p:cNvGrpSpPr/>
          <p:nvPr/>
        </p:nvGrpSpPr>
        <p:grpSpPr>
          <a:xfrm>
            <a:off x="-1" y="0"/>
            <a:ext cx="12192000" cy="603504"/>
            <a:chOff x="0" y="0"/>
            <a:chExt cx="12191999" cy="603502"/>
          </a:xfrm>
        </p:grpSpPr>
        <p:sp>
          <p:nvSpPr>
            <p:cNvPr id="167" name="object 8"/>
            <p:cNvSpPr/>
            <p:nvPr/>
          </p:nvSpPr>
          <p:spPr>
            <a:xfrm>
              <a:off x="-1" y="0"/>
              <a:ext cx="12192000" cy="603503"/>
            </a:xfrm>
            <a:prstGeom prst="rect">
              <a:avLst/>
            </a:prstGeom>
            <a:blipFill rotWithShape="1">
              <a:blip r:embed="rId6"/>
              <a:srcRect l="0" t="0" r="0" b="0"/>
              <a:stretch>
                <a:fillRect/>
              </a:stretch>
            </a:blipFill>
            <a:ln w="12700" cap="flat">
              <a:noFill/>
              <a:miter lim="400000"/>
            </a:ln>
            <a:effectLst/>
          </p:spPr>
          <p:txBody>
            <a:bodyPr wrap="square" lIns="0" tIns="0" rIns="0" bIns="0" numCol="1" anchor="t">
              <a:noAutofit/>
            </a:bodyPr>
            <a:lstStyle/>
            <a:p>
              <a:pPr/>
            </a:p>
          </p:txBody>
        </p:sp>
        <p:sp>
          <p:nvSpPr>
            <p:cNvPr id="168" name="object 9"/>
            <p:cNvSpPr/>
            <p:nvPr/>
          </p:nvSpPr>
          <p:spPr>
            <a:xfrm>
              <a:off x="565402" y="126491"/>
              <a:ext cx="1888237" cy="464820"/>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grpSp>
      <p:sp>
        <p:nvSpPr>
          <p:cNvPr id="170" name="object 10"/>
          <p:cNvSpPr txBox="1"/>
          <p:nvPr>
            <p:ph type="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171"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pPr/>
          </a:p>
        </p:txBody>
      </p:sp>
      <p:sp>
        <p:nvSpPr>
          <p:cNvPr id="172"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ts val="1300"/>
              </a:lnSpc>
              <a:spcBef>
                <a:spcPts val="100"/>
              </a:spcBef>
              <a:defRPr b="1" spc="45" sz="1200">
                <a:solidFill>
                  <a:srgbClr val="FFFFFF"/>
                </a:solidFill>
                <a:latin typeface="Arial"/>
                <a:ea typeface="Arial"/>
                <a:cs typeface="Arial"/>
                <a:sym typeface="Arial"/>
              </a:defRPr>
            </a:pPr>
            <a:r>
              <a:t>ATAI</a:t>
            </a:r>
          </a:p>
          <a:p>
            <a:pPr indent="12700">
              <a:lnSpc>
                <a:spcPts val="1100"/>
              </a:lnSpc>
              <a:defRPr spc="-120" sz="1000">
                <a:solidFill>
                  <a:srgbClr val="D9D9D9"/>
                </a:solidFill>
                <a:latin typeface="Trebuchet MS"/>
                <a:ea typeface="Trebuchet MS"/>
                <a:cs typeface="Trebuchet MS"/>
                <a:sym typeface="Trebuchet MS"/>
              </a:defRPr>
            </a:pPr>
            <a:r>
              <a:t>AdvancedTechniqueof</a:t>
            </a:r>
          </a:p>
          <a:p>
            <a:pPr indent="12700">
              <a:defRPr spc="-104" sz="1000">
                <a:solidFill>
                  <a:srgbClr val="D9D9D9"/>
                </a:solidFill>
                <a:latin typeface="Trebuchet MS"/>
                <a:ea typeface="Trebuchet MS"/>
                <a:cs typeface="Trebuchet MS"/>
                <a:sym typeface="Trebuchet MS"/>
              </a:defRPr>
            </a:pPr>
            <a:r>
              <a:t>Artificial</a:t>
            </a:r>
            <a:r>
              <a:rPr spc="25"/>
              <a:t> </a:t>
            </a:r>
            <a:r>
              <a:t>Intelligence</a:t>
            </a:r>
          </a:p>
        </p:txBody>
      </p:sp>
      <p:grpSp>
        <p:nvGrpSpPr>
          <p:cNvPr id="175" name="object 13"/>
          <p:cNvGrpSpPr/>
          <p:nvPr/>
        </p:nvGrpSpPr>
        <p:grpSpPr>
          <a:xfrm>
            <a:off x="5017008" y="531875"/>
            <a:ext cx="2152650" cy="1040131"/>
            <a:chOff x="0" y="0"/>
            <a:chExt cx="2152649" cy="1040129"/>
          </a:xfrm>
        </p:grpSpPr>
        <p:sp>
          <p:nvSpPr>
            <p:cNvPr id="173" name="object 14"/>
            <p:cNvSpPr/>
            <p:nvPr/>
          </p:nvSpPr>
          <p:spPr>
            <a:xfrm>
              <a:off x="293816" y="618716"/>
              <a:ext cx="1561972" cy="154510"/>
            </a:xfrm>
            <a:prstGeom prst="rect">
              <a:avLst/>
            </a:prstGeom>
            <a:blipFill rotWithShape="1">
              <a:blip r:embed="rId7"/>
              <a:srcRect l="0" t="0" r="0" b="0"/>
              <a:stretch>
                <a:fillRect/>
              </a:stretch>
            </a:blipFill>
            <a:ln w="12700" cap="flat">
              <a:noFill/>
              <a:miter lim="400000"/>
            </a:ln>
            <a:effectLst/>
          </p:spPr>
          <p:txBody>
            <a:bodyPr wrap="square" lIns="0" tIns="0" rIns="0" bIns="0" numCol="1" anchor="t">
              <a:noAutofit/>
            </a:bodyPr>
            <a:lstStyle/>
            <a:p>
              <a:pPr/>
            </a:p>
          </p:txBody>
        </p:sp>
        <p:sp>
          <p:nvSpPr>
            <p:cNvPr id="174" name="object 15"/>
            <p:cNvSpPr/>
            <p:nvPr/>
          </p:nvSpPr>
          <p:spPr>
            <a:xfrm>
              <a:off x="-1" y="-1"/>
              <a:ext cx="2152650" cy="1040131"/>
            </a:xfrm>
            <a:prstGeom prst="rect">
              <a:avLst/>
            </a:prstGeom>
            <a:blipFill rotWithShape="1">
              <a:blip r:embed="rId8"/>
              <a:srcRect l="0" t="0" r="0" b="0"/>
              <a:stretch>
                <a:fillRect/>
              </a:stretch>
            </a:blipFill>
            <a:ln w="12700" cap="flat">
              <a:noFill/>
              <a:miter lim="400000"/>
            </a:ln>
            <a:effectLst/>
          </p:spPr>
          <p:txBody>
            <a:bodyPr wrap="square" lIns="0" tIns="0" rIns="0" bIns="0" numCol="1" anchor="t">
              <a:noAutofit/>
            </a:bodyPr>
            <a:lstStyle/>
            <a:p>
              <a:pPr/>
            </a:p>
          </p:txBody>
        </p:sp>
      </p:grpSp>
      <p:sp>
        <p:nvSpPr>
          <p:cNvPr id="176" name="object 16"/>
          <p:cNvSpPr txBox="1"/>
          <p:nvPr/>
        </p:nvSpPr>
        <p:spPr>
          <a:xfrm>
            <a:off x="5321046" y="695196"/>
            <a:ext cx="1549401" cy="5139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5" sz="3600">
                <a:solidFill>
                  <a:srgbClr val="001F5F"/>
                </a:solidFill>
                <a:latin typeface="Times New Roman"/>
                <a:ea typeface="Times New Roman"/>
                <a:cs typeface="Times New Roman"/>
                <a:sym typeface="Times New Roman"/>
              </a:defRPr>
            </a:lvl1pPr>
          </a:lstStyle>
          <a:p>
            <a:pPr/>
            <a:r>
              <a:t>Method</a:t>
            </a:r>
          </a:p>
        </p:txBody>
      </p:sp>
      <p:pic>
        <p:nvPicPr>
          <p:cNvPr id="177" name="截屏2025-01-23 17.03.28.png" descr="截屏2025-01-23 17.03.28.png"/>
          <p:cNvPicPr>
            <a:picLocks noChangeAspect="1"/>
          </p:cNvPicPr>
          <p:nvPr/>
        </p:nvPicPr>
        <p:blipFill>
          <a:blip r:embed="rId9">
            <a:extLst/>
          </a:blip>
          <a:stretch>
            <a:fillRect/>
          </a:stretch>
        </p:blipFill>
        <p:spPr>
          <a:xfrm>
            <a:off x="336003" y="1495167"/>
            <a:ext cx="5667255" cy="4734800"/>
          </a:xfrm>
          <a:prstGeom prst="rect">
            <a:avLst/>
          </a:prstGeom>
          <a:ln w="12700">
            <a:miter lim="400000"/>
          </a:ln>
        </p:spPr>
      </p:pic>
      <p:pic>
        <p:nvPicPr>
          <p:cNvPr id="178" name="截屏2025-01-23 17.04.11.png" descr="截屏2025-01-23 17.04.11.png"/>
          <p:cNvPicPr>
            <a:picLocks noChangeAspect="1"/>
          </p:cNvPicPr>
          <p:nvPr/>
        </p:nvPicPr>
        <p:blipFill>
          <a:blip r:embed="rId10">
            <a:extLst/>
          </a:blip>
          <a:stretch>
            <a:fillRect/>
          </a:stretch>
        </p:blipFill>
        <p:spPr>
          <a:xfrm>
            <a:off x="6513554" y="1835915"/>
            <a:ext cx="5284203" cy="428662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82294" algn="r">
              <a:lnSpc>
                <a:spcPts val="800"/>
              </a:lnSpc>
              <a:defRPr b="1" spc="30" sz="1200">
                <a:solidFill>
                  <a:srgbClr val="FFFFFF"/>
                </a:solidFill>
                <a:latin typeface="Arial"/>
                <a:ea typeface="Arial"/>
                <a:cs typeface="Arial"/>
                <a:sym typeface="Arial"/>
              </a:defRPr>
            </a:pPr>
            <a:r>
              <a:t>AT</a:t>
            </a:r>
            <a:r>
              <a:rPr spc="55"/>
              <a:t>AI</a:t>
            </a:r>
          </a:p>
          <a:p>
            <a:pPr>
              <a:lnSpc>
                <a:spcPts val="1100"/>
              </a:lnSpc>
              <a:tabLst>
                <a:tab pos="10375900" algn="l"/>
              </a:tabLst>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baseline="-28000" spc="-225">
                <a:solidFill>
                  <a:srgbClr val="D9D9D9"/>
                </a:solidFill>
              </a:rPr>
              <a:t>A</a:t>
            </a:r>
            <a:r>
              <a:rPr baseline="-28000" spc="-254">
                <a:solidFill>
                  <a:srgbClr val="D9D9D9"/>
                </a:solidFill>
              </a:rPr>
              <a:t>d</a:t>
            </a:r>
            <a:r>
              <a:rPr baseline="-28000" spc="-165">
                <a:solidFill>
                  <a:srgbClr val="D9D9D9"/>
                </a:solidFill>
              </a:rPr>
              <a:t>v</a:t>
            </a:r>
            <a:r>
              <a:rPr baseline="-28000" spc="-187">
                <a:solidFill>
                  <a:srgbClr val="D9D9D9"/>
                </a:solidFill>
              </a:rPr>
              <a:t>a</a:t>
            </a:r>
            <a:r>
              <a:rPr baseline="-28000" spc="-195">
                <a:solidFill>
                  <a:srgbClr val="D9D9D9"/>
                </a:solidFill>
              </a:rPr>
              <a:t>n</a:t>
            </a:r>
            <a:r>
              <a:rPr baseline="-28000" spc="-187">
                <a:solidFill>
                  <a:srgbClr val="D9D9D9"/>
                </a:solidFill>
              </a:rPr>
              <a:t>c</a:t>
            </a:r>
            <a:r>
              <a:rPr baseline="-28000" spc="-232">
                <a:solidFill>
                  <a:srgbClr val="D9D9D9"/>
                </a:solidFill>
              </a:rPr>
              <a:t>e</a:t>
            </a:r>
            <a:r>
              <a:rPr baseline="-28000" spc="37">
                <a:solidFill>
                  <a:srgbClr val="D9D9D9"/>
                </a:solidFill>
              </a:rPr>
              <a:t>d</a:t>
            </a:r>
            <a:r>
              <a:rPr baseline="-28000" spc="-359">
                <a:solidFill>
                  <a:srgbClr val="D9D9D9"/>
                </a:solidFill>
              </a:rPr>
              <a:t>T</a:t>
            </a:r>
            <a:r>
              <a:rPr baseline="-28000" spc="-232">
                <a:solidFill>
                  <a:srgbClr val="D9D9D9"/>
                </a:solidFill>
              </a:rPr>
              <a:t>e</a:t>
            </a:r>
            <a:r>
              <a:rPr baseline="-28000" spc="-187">
                <a:solidFill>
                  <a:srgbClr val="D9D9D9"/>
                </a:solidFill>
              </a:rPr>
              <a:t>c</a:t>
            </a:r>
            <a:r>
              <a:rPr baseline="-28000" spc="-195">
                <a:solidFill>
                  <a:srgbClr val="D9D9D9"/>
                </a:solidFill>
              </a:rPr>
              <a:t>hn</a:t>
            </a:r>
            <a:r>
              <a:rPr baseline="-28000" spc="-150">
                <a:solidFill>
                  <a:srgbClr val="D9D9D9"/>
                </a:solidFill>
              </a:rPr>
              <a:t>i</a:t>
            </a:r>
            <a:r>
              <a:rPr baseline="-28000" spc="-254">
                <a:solidFill>
                  <a:srgbClr val="D9D9D9"/>
                </a:solidFill>
              </a:rPr>
              <a:t>q</a:t>
            </a:r>
            <a:r>
              <a:rPr baseline="-28000" spc="-225">
                <a:solidFill>
                  <a:srgbClr val="D9D9D9"/>
                </a:solidFill>
              </a:rPr>
              <a:t>u</a:t>
            </a:r>
            <a:r>
              <a:rPr baseline="-28000" spc="75">
                <a:solidFill>
                  <a:srgbClr val="D9D9D9"/>
                </a:solidFill>
              </a:rPr>
              <a:t>e</a:t>
            </a:r>
            <a:r>
              <a:rPr baseline="-28000" spc="-254">
                <a:solidFill>
                  <a:srgbClr val="D9D9D9"/>
                </a:solidFill>
              </a:rPr>
              <a:t>o</a:t>
            </a:r>
            <a:r>
              <a:rPr baseline="-28000" spc="-82">
                <a:solidFill>
                  <a:srgbClr val="D9D9D9"/>
                </a:solidFill>
              </a:rPr>
              <a:t>f</a:t>
            </a:r>
            <a:endParaRPr baseline="-28000"/>
          </a:p>
          <a:p>
            <a:pPr>
              <a:lnSpc>
                <a:spcPts val="1700"/>
              </a:lnSpc>
              <a:tabLst>
                <a:tab pos="10375900" algn="l"/>
              </a:tabLst>
              <a:defRPr baseline="-3999" spc="-247" sz="2200">
                <a:solidFill>
                  <a:srgbClr val="FFFFFF"/>
                </a:solidFill>
                <a:latin typeface="Trebuchet MS"/>
                <a:ea typeface="Trebuchet MS"/>
                <a:cs typeface="Trebuchet MS"/>
                <a:sym typeface="Trebuchet MS"/>
              </a:defRPr>
            </a:pPr>
            <a:r>
              <a:t>of</a:t>
            </a:r>
            <a:r>
              <a:rPr spc="-382"/>
              <a:t> </a:t>
            </a:r>
            <a:r>
              <a:rPr spc="-292"/>
              <a:t>Technology	</a:t>
            </a:r>
            <a:r>
              <a:rPr baseline="0" spc="-104" sz="1000">
                <a:solidFill>
                  <a:srgbClr val="D9D9D9"/>
                </a:solidFill>
              </a:rPr>
              <a:t>Artificial</a:t>
            </a:r>
            <a:r>
              <a:rPr baseline="0" spc="25" sz="1000">
                <a:solidFill>
                  <a:srgbClr val="D9D9D9"/>
                </a:solidFill>
              </a:rPr>
              <a:t> </a:t>
            </a:r>
            <a:r>
              <a:rPr baseline="0" spc="-104" sz="1000">
                <a:solidFill>
                  <a:srgbClr val="D9D9D9"/>
                </a:solidFill>
              </a:rPr>
              <a:t>Intelligence</a:t>
            </a:r>
          </a:p>
        </p:txBody>
      </p:sp>
      <p:grpSp>
        <p:nvGrpSpPr>
          <p:cNvPr id="186" name="object 3"/>
          <p:cNvGrpSpPr/>
          <p:nvPr/>
        </p:nvGrpSpPr>
        <p:grpSpPr>
          <a:xfrm>
            <a:off x="-1" y="-1"/>
            <a:ext cx="12192000" cy="603504"/>
            <a:chOff x="0" y="0"/>
            <a:chExt cx="12191999" cy="603503"/>
          </a:xfrm>
        </p:grpSpPr>
        <p:sp>
          <p:nvSpPr>
            <p:cNvPr id="183" name="object 4"/>
            <p:cNvSpPr/>
            <p:nvPr/>
          </p:nvSpPr>
          <p:spPr>
            <a:xfrm>
              <a:off x="-1" y="0"/>
              <a:ext cx="12192000" cy="603503"/>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sp>
          <p:nvSpPr>
            <p:cNvPr id="184" name="object 5"/>
            <p:cNvSpPr/>
            <p:nvPr/>
          </p:nvSpPr>
          <p:spPr>
            <a:xfrm>
              <a:off x="565402" y="126491"/>
              <a:ext cx="1888237" cy="464820"/>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sp>
          <p:nvSpPr>
            <p:cNvPr id="185" name="object 6"/>
            <p:cNvSpPr/>
            <p:nvPr/>
          </p:nvSpPr>
          <p:spPr>
            <a:xfrm>
              <a:off x="11756136" y="-1"/>
              <a:ext cx="374904" cy="504445"/>
            </a:xfrm>
            <a:prstGeom prst="rect">
              <a:avLst/>
            </a:prstGeom>
            <a:blipFill rotWithShape="1">
              <a:blip r:embed="rId5"/>
              <a:srcRect l="0" t="0" r="0" b="0"/>
              <a:stretch>
                <a:fillRect/>
              </a:stretch>
            </a:blipFill>
            <a:ln w="12700" cap="flat">
              <a:noFill/>
              <a:miter lim="400000"/>
            </a:ln>
            <a:effectLst/>
          </p:spPr>
          <p:txBody>
            <a:bodyPr wrap="square" lIns="0" tIns="0" rIns="0" bIns="0" numCol="1" anchor="t">
              <a:noAutofit/>
            </a:bodyPr>
            <a:lstStyle/>
            <a:p>
              <a:pPr/>
            </a:p>
          </p:txBody>
        </p:sp>
      </p:grpSp>
      <p:grpSp>
        <p:nvGrpSpPr>
          <p:cNvPr id="189" name="object 7"/>
          <p:cNvGrpSpPr/>
          <p:nvPr/>
        </p:nvGrpSpPr>
        <p:grpSpPr>
          <a:xfrm>
            <a:off x="-1" y="0"/>
            <a:ext cx="12192000" cy="603504"/>
            <a:chOff x="0" y="0"/>
            <a:chExt cx="12191999" cy="603502"/>
          </a:xfrm>
        </p:grpSpPr>
        <p:sp>
          <p:nvSpPr>
            <p:cNvPr id="187" name="object 8"/>
            <p:cNvSpPr/>
            <p:nvPr/>
          </p:nvSpPr>
          <p:spPr>
            <a:xfrm>
              <a:off x="-1" y="0"/>
              <a:ext cx="12192000" cy="603503"/>
            </a:xfrm>
            <a:prstGeom prst="rect">
              <a:avLst/>
            </a:prstGeom>
            <a:blipFill rotWithShape="1">
              <a:blip r:embed="rId6"/>
              <a:srcRect l="0" t="0" r="0" b="0"/>
              <a:stretch>
                <a:fillRect/>
              </a:stretch>
            </a:blipFill>
            <a:ln w="12700" cap="flat">
              <a:noFill/>
              <a:miter lim="400000"/>
            </a:ln>
            <a:effectLst/>
          </p:spPr>
          <p:txBody>
            <a:bodyPr wrap="square" lIns="0" tIns="0" rIns="0" bIns="0" numCol="1" anchor="t">
              <a:noAutofit/>
            </a:bodyPr>
            <a:lstStyle/>
            <a:p>
              <a:pPr/>
            </a:p>
          </p:txBody>
        </p:sp>
        <p:sp>
          <p:nvSpPr>
            <p:cNvPr id="188" name="object 9"/>
            <p:cNvSpPr/>
            <p:nvPr/>
          </p:nvSpPr>
          <p:spPr>
            <a:xfrm>
              <a:off x="565402" y="126491"/>
              <a:ext cx="1888237" cy="464820"/>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grpSp>
      <p:sp>
        <p:nvSpPr>
          <p:cNvPr id="190" name="object 10"/>
          <p:cNvSpPr txBox="1"/>
          <p:nvPr>
            <p:ph type="ctrTitle"/>
          </p:nvPr>
        </p:nvSpPr>
        <p:spPr>
          <a:xfrm>
            <a:off x="644448" y="86614"/>
            <a:ext cx="1370331" cy="482601"/>
          </a:xfrm>
          <a:prstGeom prst="rect">
            <a:avLst/>
          </a:prstGeom>
        </p:spPr>
        <p:txBody>
          <a:bodyPr/>
          <a:lstStyle/>
          <a:p>
            <a:pPr marR="5080" indent="12700">
              <a:spcBef>
                <a:spcPts val="100"/>
              </a:spcBef>
              <a:defRPr spc="-300"/>
            </a:pPr>
            <a:r>
              <a:t>Cho</a:t>
            </a:r>
            <a:r>
              <a:rPr spc="-200"/>
              <a:t>ng</a:t>
            </a:r>
            <a:r>
              <a:t>q</a:t>
            </a:r>
            <a:r>
              <a:rPr spc="-200"/>
              <a:t>in</a:t>
            </a:r>
            <a:r>
              <a:rPr spc="100"/>
              <a:t>g</a:t>
            </a:r>
            <a:r>
              <a:rPr spc="-400"/>
              <a:t>U</a:t>
            </a:r>
            <a:r>
              <a:rPr spc="-200"/>
              <a:t>niv</a:t>
            </a:r>
            <a:r>
              <a:t>e</a:t>
            </a:r>
            <a:r>
              <a:rPr spc="-200"/>
              <a:t>r</a:t>
            </a:r>
            <a:r>
              <a:rPr spc="-100"/>
              <a:t>s</a:t>
            </a:r>
            <a:r>
              <a:rPr spc="-200"/>
              <a:t>i</a:t>
            </a:r>
            <a:r>
              <a:t>t</a:t>
            </a:r>
            <a:r>
              <a:rPr spc="-100"/>
              <a:t>y  </a:t>
            </a:r>
            <a:r>
              <a:rPr spc="-200"/>
              <a:t>of</a:t>
            </a:r>
            <a:r>
              <a:t> </a:t>
            </a:r>
            <a:r>
              <a:rPr spc="-200"/>
              <a:t>Technology</a:t>
            </a:r>
          </a:p>
        </p:txBody>
      </p:sp>
      <p:sp>
        <p:nvSpPr>
          <p:cNvPr id="191"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pPr/>
          </a:p>
        </p:txBody>
      </p:sp>
      <p:sp>
        <p:nvSpPr>
          <p:cNvPr id="192"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ts val="1300"/>
              </a:lnSpc>
              <a:spcBef>
                <a:spcPts val="100"/>
              </a:spcBef>
              <a:defRPr b="1" spc="45" sz="1200">
                <a:solidFill>
                  <a:srgbClr val="FFFFFF"/>
                </a:solidFill>
                <a:latin typeface="Arial"/>
                <a:ea typeface="Arial"/>
                <a:cs typeface="Arial"/>
                <a:sym typeface="Arial"/>
              </a:defRPr>
            </a:pPr>
            <a:r>
              <a:t>ATAI</a:t>
            </a:r>
          </a:p>
          <a:p>
            <a:pPr indent="12700">
              <a:lnSpc>
                <a:spcPts val="1100"/>
              </a:lnSpc>
              <a:defRPr spc="-120" sz="1000">
                <a:solidFill>
                  <a:srgbClr val="D9D9D9"/>
                </a:solidFill>
                <a:latin typeface="Trebuchet MS"/>
                <a:ea typeface="Trebuchet MS"/>
                <a:cs typeface="Trebuchet MS"/>
                <a:sym typeface="Trebuchet MS"/>
              </a:defRPr>
            </a:pPr>
            <a:r>
              <a:t>AdvancedTechniqueof</a:t>
            </a:r>
          </a:p>
          <a:p>
            <a:pPr indent="12700">
              <a:defRPr spc="-104" sz="1000">
                <a:solidFill>
                  <a:srgbClr val="D9D9D9"/>
                </a:solidFill>
                <a:latin typeface="Trebuchet MS"/>
                <a:ea typeface="Trebuchet MS"/>
                <a:cs typeface="Trebuchet MS"/>
                <a:sym typeface="Trebuchet MS"/>
              </a:defRPr>
            </a:pPr>
            <a:r>
              <a:t>Artificial</a:t>
            </a:r>
            <a:r>
              <a:rPr spc="25"/>
              <a:t> </a:t>
            </a:r>
            <a:r>
              <a:t>Intelligence</a:t>
            </a:r>
          </a:p>
        </p:txBody>
      </p:sp>
      <p:grpSp>
        <p:nvGrpSpPr>
          <p:cNvPr id="195" name="object 13"/>
          <p:cNvGrpSpPr/>
          <p:nvPr/>
        </p:nvGrpSpPr>
        <p:grpSpPr>
          <a:xfrm>
            <a:off x="5017008" y="531875"/>
            <a:ext cx="2152650" cy="1040131"/>
            <a:chOff x="0" y="0"/>
            <a:chExt cx="2152649" cy="1040129"/>
          </a:xfrm>
        </p:grpSpPr>
        <p:sp>
          <p:nvSpPr>
            <p:cNvPr id="193" name="object 14"/>
            <p:cNvSpPr/>
            <p:nvPr/>
          </p:nvSpPr>
          <p:spPr>
            <a:xfrm>
              <a:off x="293816" y="618716"/>
              <a:ext cx="1561972" cy="154510"/>
            </a:xfrm>
            <a:prstGeom prst="rect">
              <a:avLst/>
            </a:prstGeom>
            <a:blipFill rotWithShape="1">
              <a:blip r:embed="rId7"/>
              <a:srcRect l="0" t="0" r="0" b="0"/>
              <a:stretch>
                <a:fillRect/>
              </a:stretch>
            </a:blipFill>
            <a:ln w="12700" cap="flat">
              <a:noFill/>
              <a:miter lim="400000"/>
            </a:ln>
            <a:effectLst/>
          </p:spPr>
          <p:txBody>
            <a:bodyPr wrap="square" lIns="0" tIns="0" rIns="0" bIns="0" numCol="1" anchor="t">
              <a:noAutofit/>
            </a:bodyPr>
            <a:lstStyle/>
            <a:p>
              <a:pPr/>
            </a:p>
          </p:txBody>
        </p:sp>
        <p:sp>
          <p:nvSpPr>
            <p:cNvPr id="194" name="object 15"/>
            <p:cNvSpPr/>
            <p:nvPr/>
          </p:nvSpPr>
          <p:spPr>
            <a:xfrm>
              <a:off x="-1" y="-1"/>
              <a:ext cx="2152650" cy="1040131"/>
            </a:xfrm>
            <a:prstGeom prst="rect">
              <a:avLst/>
            </a:prstGeom>
            <a:blipFill rotWithShape="1">
              <a:blip r:embed="rId8"/>
              <a:srcRect l="0" t="0" r="0" b="0"/>
              <a:stretch>
                <a:fillRect/>
              </a:stretch>
            </a:blipFill>
            <a:ln w="12700" cap="flat">
              <a:noFill/>
              <a:miter lim="400000"/>
            </a:ln>
            <a:effectLst/>
          </p:spPr>
          <p:txBody>
            <a:bodyPr wrap="square" lIns="0" tIns="0" rIns="0" bIns="0" numCol="1" anchor="t">
              <a:noAutofit/>
            </a:bodyPr>
            <a:lstStyle/>
            <a:p>
              <a:pPr/>
            </a:p>
          </p:txBody>
        </p:sp>
      </p:grpSp>
      <p:sp>
        <p:nvSpPr>
          <p:cNvPr id="196" name="object 16"/>
          <p:cNvSpPr txBox="1"/>
          <p:nvPr/>
        </p:nvSpPr>
        <p:spPr>
          <a:xfrm>
            <a:off x="5321046" y="695196"/>
            <a:ext cx="1549401" cy="5139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5" sz="3600">
                <a:solidFill>
                  <a:srgbClr val="001F5F"/>
                </a:solidFill>
                <a:latin typeface="Times New Roman"/>
                <a:ea typeface="Times New Roman"/>
                <a:cs typeface="Times New Roman"/>
                <a:sym typeface="Times New Roman"/>
              </a:defRPr>
            </a:lvl1pPr>
          </a:lstStyle>
          <a:p>
            <a:pPr/>
            <a:r>
              <a:t>Method</a:t>
            </a:r>
          </a:p>
        </p:txBody>
      </p:sp>
      <p:pic>
        <p:nvPicPr>
          <p:cNvPr id="197" name="截屏2025-01-23 17.05.21.png" descr="截屏2025-01-23 17.05.21.png"/>
          <p:cNvPicPr>
            <a:picLocks noChangeAspect="1"/>
          </p:cNvPicPr>
          <p:nvPr/>
        </p:nvPicPr>
        <p:blipFill>
          <a:blip r:embed="rId9">
            <a:extLst/>
          </a:blip>
          <a:stretch>
            <a:fillRect/>
          </a:stretch>
        </p:blipFill>
        <p:spPr>
          <a:xfrm>
            <a:off x="6489469" y="1549975"/>
            <a:ext cx="5270501" cy="1143001"/>
          </a:xfrm>
          <a:prstGeom prst="rect">
            <a:avLst/>
          </a:prstGeom>
          <a:ln w="12700">
            <a:miter lim="400000"/>
          </a:ln>
        </p:spPr>
      </p:pic>
      <p:pic>
        <p:nvPicPr>
          <p:cNvPr id="198" name="截屏2025-01-23 17.06.06.png" descr="截屏2025-01-23 17.06.06.png"/>
          <p:cNvPicPr>
            <a:picLocks noChangeAspect="1"/>
          </p:cNvPicPr>
          <p:nvPr/>
        </p:nvPicPr>
        <p:blipFill>
          <a:blip r:embed="rId10">
            <a:extLst/>
          </a:blip>
          <a:stretch>
            <a:fillRect/>
          </a:stretch>
        </p:blipFill>
        <p:spPr>
          <a:xfrm>
            <a:off x="6064019" y="3739650"/>
            <a:ext cx="6121401" cy="2260601"/>
          </a:xfrm>
          <a:prstGeom prst="rect">
            <a:avLst/>
          </a:prstGeom>
          <a:ln w="12700">
            <a:miter lim="400000"/>
          </a:ln>
        </p:spPr>
      </p:pic>
      <p:pic>
        <p:nvPicPr>
          <p:cNvPr id="199" name="截屏2025-01-23 17.07.11.png" descr="截屏2025-01-23 17.07.11.png"/>
          <p:cNvPicPr>
            <a:picLocks noChangeAspect="1"/>
          </p:cNvPicPr>
          <p:nvPr/>
        </p:nvPicPr>
        <p:blipFill>
          <a:blip r:embed="rId11">
            <a:extLst/>
          </a:blip>
          <a:stretch>
            <a:fillRect/>
          </a:stretch>
        </p:blipFill>
        <p:spPr>
          <a:xfrm>
            <a:off x="332111" y="1300868"/>
            <a:ext cx="5245101" cy="1765301"/>
          </a:xfrm>
          <a:prstGeom prst="rect">
            <a:avLst/>
          </a:prstGeom>
          <a:ln w="12700">
            <a:miter lim="400000"/>
          </a:ln>
        </p:spPr>
      </p:pic>
      <p:pic>
        <p:nvPicPr>
          <p:cNvPr id="200" name="截屏2025-01-23 17.04.11.png" descr="截屏2025-01-23 17.04.11.png"/>
          <p:cNvPicPr>
            <a:picLocks noChangeAspect="1"/>
          </p:cNvPicPr>
          <p:nvPr/>
        </p:nvPicPr>
        <p:blipFill>
          <a:blip r:embed="rId12">
            <a:extLst/>
          </a:blip>
          <a:srcRect l="0" t="0" r="0" b="19038"/>
          <a:stretch>
            <a:fillRect/>
          </a:stretch>
        </p:blipFill>
        <p:spPr>
          <a:xfrm>
            <a:off x="93601" y="3157862"/>
            <a:ext cx="5284204" cy="347051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82294" algn="r">
              <a:lnSpc>
                <a:spcPts val="800"/>
              </a:lnSpc>
              <a:defRPr b="1" spc="30" sz="1200">
                <a:solidFill>
                  <a:srgbClr val="FFFFFF"/>
                </a:solidFill>
                <a:latin typeface="Arial"/>
                <a:ea typeface="Arial"/>
                <a:cs typeface="Arial"/>
                <a:sym typeface="Arial"/>
              </a:defRPr>
            </a:pPr>
            <a:r>
              <a:t>AT</a:t>
            </a:r>
            <a:r>
              <a:rPr spc="55"/>
              <a:t>AI</a:t>
            </a:r>
          </a:p>
          <a:p>
            <a:pPr>
              <a:lnSpc>
                <a:spcPts val="1100"/>
              </a:lnSpc>
              <a:tabLst>
                <a:tab pos="10375900" algn="l"/>
              </a:tabLst>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baseline="-28000" spc="-225">
                <a:solidFill>
                  <a:srgbClr val="D9D9D9"/>
                </a:solidFill>
              </a:rPr>
              <a:t>A</a:t>
            </a:r>
            <a:r>
              <a:rPr baseline="-28000" spc="-254">
                <a:solidFill>
                  <a:srgbClr val="D9D9D9"/>
                </a:solidFill>
              </a:rPr>
              <a:t>d</a:t>
            </a:r>
            <a:r>
              <a:rPr baseline="-28000" spc="-165">
                <a:solidFill>
                  <a:srgbClr val="D9D9D9"/>
                </a:solidFill>
              </a:rPr>
              <a:t>v</a:t>
            </a:r>
            <a:r>
              <a:rPr baseline="-28000" spc="-187">
                <a:solidFill>
                  <a:srgbClr val="D9D9D9"/>
                </a:solidFill>
              </a:rPr>
              <a:t>a</a:t>
            </a:r>
            <a:r>
              <a:rPr baseline="-28000" spc="-195">
                <a:solidFill>
                  <a:srgbClr val="D9D9D9"/>
                </a:solidFill>
              </a:rPr>
              <a:t>n</a:t>
            </a:r>
            <a:r>
              <a:rPr baseline="-28000" spc="-187">
                <a:solidFill>
                  <a:srgbClr val="D9D9D9"/>
                </a:solidFill>
              </a:rPr>
              <a:t>c</a:t>
            </a:r>
            <a:r>
              <a:rPr baseline="-28000" spc="-232">
                <a:solidFill>
                  <a:srgbClr val="D9D9D9"/>
                </a:solidFill>
              </a:rPr>
              <a:t>e</a:t>
            </a:r>
            <a:r>
              <a:rPr baseline="-28000" spc="37">
                <a:solidFill>
                  <a:srgbClr val="D9D9D9"/>
                </a:solidFill>
              </a:rPr>
              <a:t>d</a:t>
            </a:r>
            <a:r>
              <a:rPr baseline="-28000" spc="-359">
                <a:solidFill>
                  <a:srgbClr val="D9D9D9"/>
                </a:solidFill>
              </a:rPr>
              <a:t>T</a:t>
            </a:r>
            <a:r>
              <a:rPr baseline="-28000" spc="-232">
                <a:solidFill>
                  <a:srgbClr val="D9D9D9"/>
                </a:solidFill>
              </a:rPr>
              <a:t>e</a:t>
            </a:r>
            <a:r>
              <a:rPr baseline="-28000" spc="-187">
                <a:solidFill>
                  <a:srgbClr val="D9D9D9"/>
                </a:solidFill>
              </a:rPr>
              <a:t>c</a:t>
            </a:r>
            <a:r>
              <a:rPr baseline="-28000" spc="-195">
                <a:solidFill>
                  <a:srgbClr val="D9D9D9"/>
                </a:solidFill>
              </a:rPr>
              <a:t>hn</a:t>
            </a:r>
            <a:r>
              <a:rPr baseline="-28000" spc="-150">
                <a:solidFill>
                  <a:srgbClr val="D9D9D9"/>
                </a:solidFill>
              </a:rPr>
              <a:t>i</a:t>
            </a:r>
            <a:r>
              <a:rPr baseline="-28000" spc="-254">
                <a:solidFill>
                  <a:srgbClr val="D9D9D9"/>
                </a:solidFill>
              </a:rPr>
              <a:t>q</a:t>
            </a:r>
            <a:r>
              <a:rPr baseline="-28000" spc="-225">
                <a:solidFill>
                  <a:srgbClr val="D9D9D9"/>
                </a:solidFill>
              </a:rPr>
              <a:t>u</a:t>
            </a:r>
            <a:r>
              <a:rPr baseline="-28000" spc="75">
                <a:solidFill>
                  <a:srgbClr val="D9D9D9"/>
                </a:solidFill>
              </a:rPr>
              <a:t>e</a:t>
            </a:r>
            <a:r>
              <a:rPr baseline="-28000" spc="-254">
                <a:solidFill>
                  <a:srgbClr val="D9D9D9"/>
                </a:solidFill>
              </a:rPr>
              <a:t>o</a:t>
            </a:r>
            <a:r>
              <a:rPr baseline="-28000" spc="-82">
                <a:solidFill>
                  <a:srgbClr val="D9D9D9"/>
                </a:solidFill>
              </a:rPr>
              <a:t>f</a:t>
            </a:r>
            <a:endParaRPr baseline="-28000"/>
          </a:p>
          <a:p>
            <a:pPr>
              <a:lnSpc>
                <a:spcPts val="1700"/>
              </a:lnSpc>
              <a:tabLst>
                <a:tab pos="10375900" algn="l"/>
              </a:tabLst>
              <a:defRPr baseline="-3999" spc="-247" sz="2200">
                <a:solidFill>
                  <a:srgbClr val="FFFFFF"/>
                </a:solidFill>
                <a:latin typeface="Trebuchet MS"/>
                <a:ea typeface="Trebuchet MS"/>
                <a:cs typeface="Trebuchet MS"/>
                <a:sym typeface="Trebuchet MS"/>
              </a:defRPr>
            </a:pPr>
            <a:r>
              <a:t>of</a:t>
            </a:r>
            <a:r>
              <a:rPr spc="-382"/>
              <a:t> </a:t>
            </a:r>
            <a:r>
              <a:rPr spc="-292"/>
              <a:t>Technology	</a:t>
            </a:r>
            <a:r>
              <a:rPr baseline="0" spc="-104" sz="1000">
                <a:solidFill>
                  <a:srgbClr val="D9D9D9"/>
                </a:solidFill>
              </a:rPr>
              <a:t>Artificial</a:t>
            </a:r>
            <a:r>
              <a:rPr baseline="0" spc="25" sz="1000">
                <a:solidFill>
                  <a:srgbClr val="D9D9D9"/>
                </a:solidFill>
              </a:rPr>
              <a:t> </a:t>
            </a:r>
            <a:r>
              <a:rPr baseline="0" spc="-104" sz="1000">
                <a:solidFill>
                  <a:srgbClr val="D9D9D9"/>
                </a:solidFill>
              </a:rPr>
              <a:t>Intelligence</a:t>
            </a:r>
          </a:p>
        </p:txBody>
      </p:sp>
      <p:grpSp>
        <p:nvGrpSpPr>
          <p:cNvPr id="208" name="object 3"/>
          <p:cNvGrpSpPr/>
          <p:nvPr/>
        </p:nvGrpSpPr>
        <p:grpSpPr>
          <a:xfrm>
            <a:off x="-1" y="-1"/>
            <a:ext cx="12192000" cy="603504"/>
            <a:chOff x="0" y="0"/>
            <a:chExt cx="12191999" cy="603503"/>
          </a:xfrm>
        </p:grpSpPr>
        <p:sp>
          <p:nvSpPr>
            <p:cNvPr id="205" name="object 4"/>
            <p:cNvSpPr/>
            <p:nvPr/>
          </p:nvSpPr>
          <p:spPr>
            <a:xfrm>
              <a:off x="-1" y="0"/>
              <a:ext cx="12192000" cy="603503"/>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sp>
          <p:nvSpPr>
            <p:cNvPr id="206" name="object 5"/>
            <p:cNvSpPr/>
            <p:nvPr/>
          </p:nvSpPr>
          <p:spPr>
            <a:xfrm>
              <a:off x="565402" y="126491"/>
              <a:ext cx="1888237" cy="464820"/>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sp>
          <p:nvSpPr>
            <p:cNvPr id="207" name="object 6"/>
            <p:cNvSpPr/>
            <p:nvPr/>
          </p:nvSpPr>
          <p:spPr>
            <a:xfrm>
              <a:off x="11756136" y="-1"/>
              <a:ext cx="374904" cy="504445"/>
            </a:xfrm>
            <a:prstGeom prst="rect">
              <a:avLst/>
            </a:prstGeom>
            <a:blipFill rotWithShape="1">
              <a:blip r:embed="rId5"/>
              <a:srcRect l="0" t="0" r="0" b="0"/>
              <a:stretch>
                <a:fillRect/>
              </a:stretch>
            </a:blipFill>
            <a:ln w="12700" cap="flat">
              <a:noFill/>
              <a:miter lim="400000"/>
            </a:ln>
            <a:effectLst/>
          </p:spPr>
          <p:txBody>
            <a:bodyPr wrap="square" lIns="0" tIns="0" rIns="0" bIns="0" numCol="1" anchor="t">
              <a:noAutofit/>
            </a:bodyPr>
            <a:lstStyle/>
            <a:p>
              <a:pPr/>
            </a:p>
          </p:txBody>
        </p:sp>
      </p:grpSp>
      <p:grpSp>
        <p:nvGrpSpPr>
          <p:cNvPr id="211" name="object 7"/>
          <p:cNvGrpSpPr/>
          <p:nvPr/>
        </p:nvGrpSpPr>
        <p:grpSpPr>
          <a:xfrm>
            <a:off x="-1" y="0"/>
            <a:ext cx="12192000" cy="603504"/>
            <a:chOff x="0" y="0"/>
            <a:chExt cx="12191999" cy="603502"/>
          </a:xfrm>
        </p:grpSpPr>
        <p:sp>
          <p:nvSpPr>
            <p:cNvPr id="209" name="object 8"/>
            <p:cNvSpPr/>
            <p:nvPr/>
          </p:nvSpPr>
          <p:spPr>
            <a:xfrm>
              <a:off x="-1" y="0"/>
              <a:ext cx="12192000" cy="603503"/>
            </a:xfrm>
            <a:prstGeom prst="rect">
              <a:avLst/>
            </a:prstGeom>
            <a:blipFill rotWithShape="1">
              <a:blip r:embed="rId6"/>
              <a:srcRect l="0" t="0" r="0" b="0"/>
              <a:stretch>
                <a:fillRect/>
              </a:stretch>
            </a:blipFill>
            <a:ln w="12700" cap="flat">
              <a:noFill/>
              <a:miter lim="400000"/>
            </a:ln>
            <a:effectLst/>
          </p:spPr>
          <p:txBody>
            <a:bodyPr wrap="square" lIns="0" tIns="0" rIns="0" bIns="0" numCol="1" anchor="t">
              <a:noAutofit/>
            </a:bodyPr>
            <a:lstStyle/>
            <a:p>
              <a:pPr/>
            </a:p>
          </p:txBody>
        </p:sp>
        <p:sp>
          <p:nvSpPr>
            <p:cNvPr id="210" name="object 9"/>
            <p:cNvSpPr/>
            <p:nvPr/>
          </p:nvSpPr>
          <p:spPr>
            <a:xfrm>
              <a:off x="565402" y="126491"/>
              <a:ext cx="1888237" cy="464820"/>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grpSp>
      <p:sp>
        <p:nvSpPr>
          <p:cNvPr id="212" name="object 10"/>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spcBef>
                <a:spcPts val="100"/>
              </a:spcBef>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13"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pPr/>
          </a:p>
        </p:txBody>
      </p:sp>
      <p:sp>
        <p:nvSpPr>
          <p:cNvPr id="214"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ts val="1300"/>
              </a:lnSpc>
              <a:spcBef>
                <a:spcPts val="100"/>
              </a:spcBef>
              <a:defRPr b="1" spc="45" sz="1200">
                <a:solidFill>
                  <a:srgbClr val="FFFFFF"/>
                </a:solidFill>
                <a:latin typeface="Arial"/>
                <a:ea typeface="Arial"/>
                <a:cs typeface="Arial"/>
                <a:sym typeface="Arial"/>
              </a:defRPr>
            </a:pPr>
            <a:r>
              <a:t>ATAI</a:t>
            </a:r>
          </a:p>
          <a:p>
            <a:pPr indent="12700">
              <a:lnSpc>
                <a:spcPts val="1100"/>
              </a:lnSpc>
              <a:defRPr spc="-120" sz="1000">
                <a:solidFill>
                  <a:srgbClr val="D9D9D9"/>
                </a:solidFill>
                <a:latin typeface="Trebuchet MS"/>
                <a:ea typeface="Trebuchet MS"/>
                <a:cs typeface="Trebuchet MS"/>
                <a:sym typeface="Trebuchet MS"/>
              </a:defRPr>
            </a:pPr>
            <a:r>
              <a:t>AdvancedTechniqueof</a:t>
            </a:r>
          </a:p>
          <a:p>
            <a:pPr indent="12700">
              <a:defRPr spc="-104" sz="1000">
                <a:solidFill>
                  <a:srgbClr val="D9D9D9"/>
                </a:solidFill>
                <a:latin typeface="Trebuchet MS"/>
                <a:ea typeface="Trebuchet MS"/>
                <a:cs typeface="Trebuchet MS"/>
                <a:sym typeface="Trebuchet MS"/>
              </a:defRPr>
            </a:pPr>
            <a:r>
              <a:t>Artificial</a:t>
            </a:r>
            <a:r>
              <a:rPr spc="25"/>
              <a:t> </a:t>
            </a:r>
            <a:r>
              <a:t>Intelligence</a:t>
            </a:r>
          </a:p>
        </p:txBody>
      </p:sp>
      <p:grpSp>
        <p:nvGrpSpPr>
          <p:cNvPr id="217" name="object 13"/>
          <p:cNvGrpSpPr/>
          <p:nvPr/>
        </p:nvGrpSpPr>
        <p:grpSpPr>
          <a:xfrm>
            <a:off x="4535423" y="531875"/>
            <a:ext cx="3117343" cy="1040131"/>
            <a:chOff x="0" y="0"/>
            <a:chExt cx="3117342" cy="1040129"/>
          </a:xfrm>
        </p:grpSpPr>
        <p:sp>
          <p:nvSpPr>
            <p:cNvPr id="215" name="object 14"/>
            <p:cNvSpPr/>
            <p:nvPr/>
          </p:nvSpPr>
          <p:spPr>
            <a:xfrm>
              <a:off x="293915" y="618716"/>
              <a:ext cx="2521900" cy="154510"/>
            </a:xfrm>
            <a:prstGeom prst="rect">
              <a:avLst/>
            </a:prstGeom>
            <a:blipFill rotWithShape="1">
              <a:blip r:embed="rId7"/>
              <a:srcRect l="0" t="0" r="0" b="0"/>
              <a:stretch>
                <a:fillRect/>
              </a:stretch>
            </a:blipFill>
            <a:ln w="12700" cap="flat">
              <a:noFill/>
              <a:miter lim="400000"/>
            </a:ln>
            <a:effectLst/>
          </p:spPr>
          <p:txBody>
            <a:bodyPr wrap="square" lIns="0" tIns="0" rIns="0" bIns="0" numCol="1" anchor="t">
              <a:noAutofit/>
            </a:bodyPr>
            <a:lstStyle/>
            <a:p>
              <a:pPr/>
            </a:p>
          </p:txBody>
        </p:sp>
        <p:sp>
          <p:nvSpPr>
            <p:cNvPr id="216" name="object 15"/>
            <p:cNvSpPr/>
            <p:nvPr/>
          </p:nvSpPr>
          <p:spPr>
            <a:xfrm>
              <a:off x="0" y="0"/>
              <a:ext cx="3117343" cy="1040130"/>
            </a:xfrm>
            <a:prstGeom prst="rect">
              <a:avLst/>
            </a:prstGeom>
            <a:blipFill rotWithShape="1">
              <a:blip r:embed="rId8"/>
              <a:srcRect l="0" t="0" r="0" b="0"/>
              <a:stretch>
                <a:fillRect/>
              </a:stretch>
            </a:blipFill>
            <a:ln w="12700" cap="flat">
              <a:noFill/>
              <a:miter lim="400000"/>
            </a:ln>
            <a:effectLst/>
          </p:spPr>
          <p:txBody>
            <a:bodyPr wrap="square" lIns="0" tIns="0" rIns="0" bIns="0" numCol="1" anchor="t">
              <a:noAutofit/>
            </a:bodyPr>
            <a:lstStyle/>
            <a:p>
              <a:pPr/>
            </a:p>
          </p:txBody>
        </p:sp>
      </p:grpSp>
      <p:sp>
        <p:nvSpPr>
          <p:cNvPr id="218" name="object 16"/>
          <p:cNvSpPr txBox="1"/>
          <p:nvPr/>
        </p:nvSpPr>
        <p:spPr>
          <a:xfrm>
            <a:off x="4839460" y="695196"/>
            <a:ext cx="2514601" cy="5139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5" sz="3600">
                <a:solidFill>
                  <a:srgbClr val="001F5F"/>
                </a:solidFill>
                <a:latin typeface="Times New Roman"/>
                <a:ea typeface="Times New Roman"/>
                <a:cs typeface="Times New Roman"/>
                <a:sym typeface="Times New Roman"/>
              </a:defRPr>
            </a:lvl1pPr>
          </a:lstStyle>
          <a:p>
            <a:pPr/>
            <a:r>
              <a:t>Experiments</a:t>
            </a:r>
          </a:p>
        </p:txBody>
      </p:sp>
      <p:pic>
        <p:nvPicPr>
          <p:cNvPr id="219" name="截屏2025-01-23 17.08.20.png" descr="截屏2025-01-23 17.08.20.png"/>
          <p:cNvPicPr>
            <a:picLocks noChangeAspect="1"/>
          </p:cNvPicPr>
          <p:nvPr/>
        </p:nvPicPr>
        <p:blipFill>
          <a:blip r:embed="rId9">
            <a:extLst/>
          </a:blip>
          <a:stretch>
            <a:fillRect/>
          </a:stretch>
        </p:blipFill>
        <p:spPr>
          <a:xfrm>
            <a:off x="3676649" y="1875261"/>
            <a:ext cx="4838701" cy="31115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82294" algn="r">
              <a:lnSpc>
                <a:spcPts val="800"/>
              </a:lnSpc>
              <a:defRPr b="1" spc="30" sz="1200">
                <a:solidFill>
                  <a:srgbClr val="FFFFFF"/>
                </a:solidFill>
                <a:latin typeface="Arial"/>
                <a:ea typeface="Arial"/>
                <a:cs typeface="Arial"/>
                <a:sym typeface="Arial"/>
              </a:defRPr>
            </a:pPr>
            <a:r>
              <a:t>AT</a:t>
            </a:r>
            <a:r>
              <a:rPr spc="55"/>
              <a:t>AI</a:t>
            </a:r>
          </a:p>
          <a:p>
            <a:pPr>
              <a:lnSpc>
                <a:spcPts val="1100"/>
              </a:lnSpc>
              <a:tabLst>
                <a:tab pos="10375900" algn="l"/>
              </a:tabLst>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baseline="-28000" spc="-225">
                <a:solidFill>
                  <a:srgbClr val="D9D9D9"/>
                </a:solidFill>
              </a:rPr>
              <a:t>A</a:t>
            </a:r>
            <a:r>
              <a:rPr baseline="-28000" spc="-254">
                <a:solidFill>
                  <a:srgbClr val="D9D9D9"/>
                </a:solidFill>
              </a:rPr>
              <a:t>d</a:t>
            </a:r>
            <a:r>
              <a:rPr baseline="-28000" spc="-165">
                <a:solidFill>
                  <a:srgbClr val="D9D9D9"/>
                </a:solidFill>
              </a:rPr>
              <a:t>v</a:t>
            </a:r>
            <a:r>
              <a:rPr baseline="-28000" spc="-187">
                <a:solidFill>
                  <a:srgbClr val="D9D9D9"/>
                </a:solidFill>
              </a:rPr>
              <a:t>a</a:t>
            </a:r>
            <a:r>
              <a:rPr baseline="-28000" spc="-195">
                <a:solidFill>
                  <a:srgbClr val="D9D9D9"/>
                </a:solidFill>
              </a:rPr>
              <a:t>n</a:t>
            </a:r>
            <a:r>
              <a:rPr baseline="-28000" spc="-187">
                <a:solidFill>
                  <a:srgbClr val="D9D9D9"/>
                </a:solidFill>
              </a:rPr>
              <a:t>c</a:t>
            </a:r>
            <a:r>
              <a:rPr baseline="-28000" spc="-232">
                <a:solidFill>
                  <a:srgbClr val="D9D9D9"/>
                </a:solidFill>
              </a:rPr>
              <a:t>e</a:t>
            </a:r>
            <a:r>
              <a:rPr baseline="-28000" spc="37">
                <a:solidFill>
                  <a:srgbClr val="D9D9D9"/>
                </a:solidFill>
              </a:rPr>
              <a:t>d</a:t>
            </a:r>
            <a:r>
              <a:rPr baseline="-28000" spc="-359">
                <a:solidFill>
                  <a:srgbClr val="D9D9D9"/>
                </a:solidFill>
              </a:rPr>
              <a:t>T</a:t>
            </a:r>
            <a:r>
              <a:rPr baseline="-28000" spc="-232">
                <a:solidFill>
                  <a:srgbClr val="D9D9D9"/>
                </a:solidFill>
              </a:rPr>
              <a:t>e</a:t>
            </a:r>
            <a:r>
              <a:rPr baseline="-28000" spc="-187">
                <a:solidFill>
                  <a:srgbClr val="D9D9D9"/>
                </a:solidFill>
              </a:rPr>
              <a:t>c</a:t>
            </a:r>
            <a:r>
              <a:rPr baseline="-28000" spc="-195">
                <a:solidFill>
                  <a:srgbClr val="D9D9D9"/>
                </a:solidFill>
              </a:rPr>
              <a:t>hn</a:t>
            </a:r>
            <a:r>
              <a:rPr baseline="-28000" spc="-150">
                <a:solidFill>
                  <a:srgbClr val="D9D9D9"/>
                </a:solidFill>
              </a:rPr>
              <a:t>i</a:t>
            </a:r>
            <a:r>
              <a:rPr baseline="-28000" spc="-254">
                <a:solidFill>
                  <a:srgbClr val="D9D9D9"/>
                </a:solidFill>
              </a:rPr>
              <a:t>q</a:t>
            </a:r>
            <a:r>
              <a:rPr baseline="-28000" spc="-225">
                <a:solidFill>
                  <a:srgbClr val="D9D9D9"/>
                </a:solidFill>
              </a:rPr>
              <a:t>u</a:t>
            </a:r>
            <a:r>
              <a:rPr baseline="-28000" spc="75">
                <a:solidFill>
                  <a:srgbClr val="D9D9D9"/>
                </a:solidFill>
              </a:rPr>
              <a:t>e</a:t>
            </a:r>
            <a:r>
              <a:rPr baseline="-28000" spc="-254">
                <a:solidFill>
                  <a:srgbClr val="D9D9D9"/>
                </a:solidFill>
              </a:rPr>
              <a:t>o</a:t>
            </a:r>
            <a:r>
              <a:rPr baseline="-28000" spc="-82">
                <a:solidFill>
                  <a:srgbClr val="D9D9D9"/>
                </a:solidFill>
              </a:rPr>
              <a:t>f</a:t>
            </a:r>
            <a:endParaRPr baseline="-28000"/>
          </a:p>
          <a:p>
            <a:pPr>
              <a:lnSpc>
                <a:spcPts val="1700"/>
              </a:lnSpc>
              <a:tabLst>
                <a:tab pos="10375900" algn="l"/>
              </a:tabLst>
              <a:defRPr baseline="-3999" spc="-247" sz="2200">
                <a:solidFill>
                  <a:srgbClr val="FFFFFF"/>
                </a:solidFill>
                <a:latin typeface="Trebuchet MS"/>
                <a:ea typeface="Trebuchet MS"/>
                <a:cs typeface="Trebuchet MS"/>
                <a:sym typeface="Trebuchet MS"/>
              </a:defRPr>
            </a:pPr>
            <a:r>
              <a:t>of</a:t>
            </a:r>
            <a:r>
              <a:rPr spc="-382"/>
              <a:t> </a:t>
            </a:r>
            <a:r>
              <a:rPr spc="-292"/>
              <a:t>Technology	</a:t>
            </a:r>
            <a:r>
              <a:rPr baseline="0" spc="-104" sz="1000">
                <a:solidFill>
                  <a:srgbClr val="D9D9D9"/>
                </a:solidFill>
              </a:rPr>
              <a:t>Artificial</a:t>
            </a:r>
            <a:r>
              <a:rPr baseline="0" spc="25" sz="1000">
                <a:solidFill>
                  <a:srgbClr val="D9D9D9"/>
                </a:solidFill>
              </a:rPr>
              <a:t> </a:t>
            </a:r>
            <a:r>
              <a:rPr baseline="0" spc="-104" sz="1000">
                <a:solidFill>
                  <a:srgbClr val="D9D9D9"/>
                </a:solidFill>
              </a:rPr>
              <a:t>Intelligence</a:t>
            </a:r>
          </a:p>
        </p:txBody>
      </p:sp>
      <p:grpSp>
        <p:nvGrpSpPr>
          <p:cNvPr id="227" name="object 3"/>
          <p:cNvGrpSpPr/>
          <p:nvPr/>
        </p:nvGrpSpPr>
        <p:grpSpPr>
          <a:xfrm>
            <a:off x="-1" y="-1"/>
            <a:ext cx="12192000" cy="603504"/>
            <a:chOff x="0" y="0"/>
            <a:chExt cx="12191999" cy="603503"/>
          </a:xfrm>
        </p:grpSpPr>
        <p:sp>
          <p:nvSpPr>
            <p:cNvPr id="224" name="object 4"/>
            <p:cNvSpPr/>
            <p:nvPr/>
          </p:nvSpPr>
          <p:spPr>
            <a:xfrm>
              <a:off x="-1" y="0"/>
              <a:ext cx="12192000" cy="603503"/>
            </a:xfrm>
            <a:prstGeom prst="rect">
              <a:avLst/>
            </a:prstGeom>
            <a:blipFill rotWithShape="1">
              <a:blip r:embed="rId2"/>
              <a:srcRect l="0" t="0" r="0" b="0"/>
              <a:stretch>
                <a:fillRect/>
              </a:stretch>
            </a:blipFill>
            <a:ln w="12700" cap="flat">
              <a:noFill/>
              <a:miter lim="400000"/>
            </a:ln>
            <a:effectLst/>
          </p:spPr>
          <p:txBody>
            <a:bodyPr wrap="square" lIns="0" tIns="0" rIns="0" bIns="0" numCol="1" anchor="t">
              <a:noAutofit/>
            </a:bodyPr>
            <a:lstStyle/>
            <a:p>
              <a:pPr/>
            </a:p>
          </p:txBody>
        </p:sp>
        <p:sp>
          <p:nvSpPr>
            <p:cNvPr id="225" name="object 5"/>
            <p:cNvSpPr/>
            <p:nvPr/>
          </p:nvSpPr>
          <p:spPr>
            <a:xfrm>
              <a:off x="565402" y="126491"/>
              <a:ext cx="1888237" cy="464820"/>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sp>
          <p:nvSpPr>
            <p:cNvPr id="226" name="object 6"/>
            <p:cNvSpPr/>
            <p:nvPr/>
          </p:nvSpPr>
          <p:spPr>
            <a:xfrm>
              <a:off x="11756136" y="-1"/>
              <a:ext cx="374904" cy="504445"/>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grpSp>
      <p:grpSp>
        <p:nvGrpSpPr>
          <p:cNvPr id="230" name="object 7"/>
          <p:cNvGrpSpPr/>
          <p:nvPr/>
        </p:nvGrpSpPr>
        <p:grpSpPr>
          <a:xfrm>
            <a:off x="-1" y="0"/>
            <a:ext cx="12192000" cy="603504"/>
            <a:chOff x="0" y="0"/>
            <a:chExt cx="12191999" cy="603502"/>
          </a:xfrm>
        </p:grpSpPr>
        <p:sp>
          <p:nvSpPr>
            <p:cNvPr id="228" name="object 8"/>
            <p:cNvSpPr/>
            <p:nvPr/>
          </p:nvSpPr>
          <p:spPr>
            <a:xfrm>
              <a:off x="-1" y="0"/>
              <a:ext cx="12192000" cy="603503"/>
            </a:xfrm>
            <a:prstGeom prst="rect">
              <a:avLst/>
            </a:prstGeom>
            <a:blipFill rotWithShape="1">
              <a:blip r:embed="rId5"/>
              <a:srcRect l="0" t="0" r="0" b="0"/>
              <a:stretch>
                <a:fillRect/>
              </a:stretch>
            </a:blipFill>
            <a:ln w="12700" cap="flat">
              <a:noFill/>
              <a:miter lim="400000"/>
            </a:ln>
            <a:effectLst/>
          </p:spPr>
          <p:txBody>
            <a:bodyPr wrap="square" lIns="0" tIns="0" rIns="0" bIns="0" numCol="1" anchor="t">
              <a:noAutofit/>
            </a:bodyPr>
            <a:lstStyle/>
            <a:p>
              <a:pPr/>
            </a:p>
          </p:txBody>
        </p:sp>
        <p:sp>
          <p:nvSpPr>
            <p:cNvPr id="229" name="object 9"/>
            <p:cNvSpPr/>
            <p:nvPr/>
          </p:nvSpPr>
          <p:spPr>
            <a:xfrm>
              <a:off x="565402" y="126491"/>
              <a:ext cx="1888237" cy="464820"/>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grpSp>
      <p:sp>
        <p:nvSpPr>
          <p:cNvPr id="231" name="object 10"/>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spcBef>
                <a:spcPts val="100"/>
              </a:spcBef>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32" name="object 11"/>
          <p:cNvSpPr/>
          <p:nvPr/>
        </p:nvSpPr>
        <p:spPr>
          <a:xfrm>
            <a:off x="11782042" y="-1"/>
            <a:ext cx="339852" cy="504446"/>
          </a:xfrm>
          <a:prstGeom prst="rect">
            <a:avLst/>
          </a:prstGeom>
          <a:blipFill>
            <a:blip r:embed="rId4"/>
            <a:stretch>
              <a:fillRect/>
            </a:stretch>
          </a:blipFill>
          <a:ln w="12700">
            <a:miter lim="400000"/>
          </a:ln>
        </p:spPr>
        <p:txBody>
          <a:bodyPr lIns="0" tIns="0" rIns="0" bIns="0"/>
          <a:lstStyle/>
          <a:p>
            <a:pPr/>
          </a:p>
        </p:txBody>
      </p:sp>
      <p:sp>
        <p:nvSpPr>
          <p:cNvPr id="233"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ts val="1300"/>
              </a:lnSpc>
              <a:spcBef>
                <a:spcPts val="100"/>
              </a:spcBef>
              <a:defRPr b="1" spc="45" sz="1200">
                <a:solidFill>
                  <a:srgbClr val="FFFFFF"/>
                </a:solidFill>
                <a:latin typeface="Arial"/>
                <a:ea typeface="Arial"/>
                <a:cs typeface="Arial"/>
                <a:sym typeface="Arial"/>
              </a:defRPr>
            </a:pPr>
            <a:r>
              <a:t>ATAI</a:t>
            </a:r>
          </a:p>
          <a:p>
            <a:pPr indent="12700">
              <a:lnSpc>
                <a:spcPts val="1100"/>
              </a:lnSpc>
              <a:defRPr spc="-120" sz="1000">
                <a:solidFill>
                  <a:srgbClr val="D9D9D9"/>
                </a:solidFill>
                <a:latin typeface="Trebuchet MS"/>
                <a:ea typeface="Trebuchet MS"/>
                <a:cs typeface="Trebuchet MS"/>
                <a:sym typeface="Trebuchet MS"/>
              </a:defRPr>
            </a:pPr>
            <a:r>
              <a:t>AdvancedTechniqueof</a:t>
            </a:r>
          </a:p>
          <a:p>
            <a:pPr indent="12700">
              <a:defRPr spc="-104" sz="1000">
                <a:solidFill>
                  <a:srgbClr val="D9D9D9"/>
                </a:solidFill>
                <a:latin typeface="Trebuchet MS"/>
                <a:ea typeface="Trebuchet MS"/>
                <a:cs typeface="Trebuchet MS"/>
                <a:sym typeface="Trebuchet MS"/>
              </a:defRPr>
            </a:pPr>
            <a:r>
              <a:t>Artificial</a:t>
            </a:r>
            <a:r>
              <a:rPr spc="25"/>
              <a:t> </a:t>
            </a:r>
            <a:r>
              <a:t>Intelligence</a:t>
            </a:r>
          </a:p>
        </p:txBody>
      </p:sp>
      <p:grpSp>
        <p:nvGrpSpPr>
          <p:cNvPr id="236" name="object 13"/>
          <p:cNvGrpSpPr/>
          <p:nvPr/>
        </p:nvGrpSpPr>
        <p:grpSpPr>
          <a:xfrm>
            <a:off x="4535423" y="531875"/>
            <a:ext cx="3117343" cy="1040131"/>
            <a:chOff x="0" y="0"/>
            <a:chExt cx="3117342" cy="1040129"/>
          </a:xfrm>
        </p:grpSpPr>
        <p:sp>
          <p:nvSpPr>
            <p:cNvPr id="234" name="object 14"/>
            <p:cNvSpPr/>
            <p:nvPr/>
          </p:nvSpPr>
          <p:spPr>
            <a:xfrm>
              <a:off x="293915" y="618716"/>
              <a:ext cx="2521900" cy="154510"/>
            </a:xfrm>
            <a:prstGeom prst="rect">
              <a:avLst/>
            </a:prstGeom>
            <a:blipFill rotWithShape="1">
              <a:blip r:embed="rId6"/>
              <a:srcRect l="0" t="0" r="0" b="0"/>
              <a:stretch>
                <a:fillRect/>
              </a:stretch>
            </a:blipFill>
            <a:ln w="12700" cap="flat">
              <a:noFill/>
              <a:miter lim="400000"/>
            </a:ln>
            <a:effectLst/>
          </p:spPr>
          <p:txBody>
            <a:bodyPr wrap="square" lIns="0" tIns="0" rIns="0" bIns="0" numCol="1" anchor="t">
              <a:noAutofit/>
            </a:bodyPr>
            <a:lstStyle/>
            <a:p>
              <a:pPr/>
            </a:p>
          </p:txBody>
        </p:sp>
        <p:sp>
          <p:nvSpPr>
            <p:cNvPr id="235" name="object 15"/>
            <p:cNvSpPr/>
            <p:nvPr/>
          </p:nvSpPr>
          <p:spPr>
            <a:xfrm>
              <a:off x="0" y="0"/>
              <a:ext cx="3117343" cy="1040130"/>
            </a:xfrm>
            <a:prstGeom prst="rect">
              <a:avLst/>
            </a:prstGeom>
            <a:blipFill rotWithShape="1">
              <a:blip r:embed="rId7"/>
              <a:srcRect l="0" t="0" r="0" b="0"/>
              <a:stretch>
                <a:fillRect/>
              </a:stretch>
            </a:blipFill>
            <a:ln w="12700" cap="flat">
              <a:noFill/>
              <a:miter lim="400000"/>
            </a:ln>
            <a:effectLst/>
          </p:spPr>
          <p:txBody>
            <a:bodyPr wrap="square" lIns="0" tIns="0" rIns="0" bIns="0" numCol="1" anchor="t">
              <a:noAutofit/>
            </a:bodyPr>
            <a:lstStyle/>
            <a:p>
              <a:pPr/>
            </a:p>
          </p:txBody>
        </p:sp>
      </p:grpSp>
      <p:sp>
        <p:nvSpPr>
          <p:cNvPr id="237" name="object 16"/>
          <p:cNvSpPr txBox="1"/>
          <p:nvPr/>
        </p:nvSpPr>
        <p:spPr>
          <a:xfrm>
            <a:off x="4839460" y="695196"/>
            <a:ext cx="2514601" cy="5139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5" sz="3600">
                <a:solidFill>
                  <a:srgbClr val="001F5F"/>
                </a:solidFill>
                <a:latin typeface="Times New Roman"/>
                <a:ea typeface="Times New Roman"/>
                <a:cs typeface="Times New Roman"/>
                <a:sym typeface="Times New Roman"/>
              </a:defRPr>
            </a:lvl1pPr>
          </a:lstStyle>
          <a:p>
            <a:pPr/>
            <a:r>
              <a:t>Experiments</a:t>
            </a:r>
          </a:p>
        </p:txBody>
      </p:sp>
      <p:pic>
        <p:nvPicPr>
          <p:cNvPr id="238" name="截屏2025-01-23 17.09.11.png" descr="截屏2025-01-23 17.09.11.png"/>
          <p:cNvPicPr>
            <a:picLocks noChangeAspect="1"/>
          </p:cNvPicPr>
          <p:nvPr/>
        </p:nvPicPr>
        <p:blipFill>
          <a:blip r:embed="rId8">
            <a:extLst/>
          </a:blip>
          <a:stretch>
            <a:fillRect/>
          </a:stretch>
        </p:blipFill>
        <p:spPr>
          <a:xfrm>
            <a:off x="1130448" y="1684935"/>
            <a:ext cx="9931104" cy="385822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82294" algn="r">
              <a:lnSpc>
                <a:spcPts val="800"/>
              </a:lnSpc>
              <a:defRPr b="1" spc="30" sz="1200">
                <a:solidFill>
                  <a:srgbClr val="FFFFFF"/>
                </a:solidFill>
                <a:latin typeface="Arial"/>
                <a:ea typeface="Arial"/>
                <a:cs typeface="Arial"/>
                <a:sym typeface="Arial"/>
              </a:defRPr>
            </a:pPr>
            <a:r>
              <a:t>AT</a:t>
            </a:r>
            <a:r>
              <a:rPr spc="55"/>
              <a:t>AI</a:t>
            </a:r>
          </a:p>
          <a:p>
            <a:pPr>
              <a:lnSpc>
                <a:spcPts val="1100"/>
              </a:lnSpc>
              <a:tabLst>
                <a:tab pos="10375900" algn="l"/>
              </a:tabLst>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baseline="-28000" spc="-225">
                <a:solidFill>
                  <a:srgbClr val="D9D9D9"/>
                </a:solidFill>
              </a:rPr>
              <a:t>A</a:t>
            </a:r>
            <a:r>
              <a:rPr baseline="-28000" spc="-254">
                <a:solidFill>
                  <a:srgbClr val="D9D9D9"/>
                </a:solidFill>
              </a:rPr>
              <a:t>d</a:t>
            </a:r>
            <a:r>
              <a:rPr baseline="-28000" spc="-165">
                <a:solidFill>
                  <a:srgbClr val="D9D9D9"/>
                </a:solidFill>
              </a:rPr>
              <a:t>v</a:t>
            </a:r>
            <a:r>
              <a:rPr baseline="-28000" spc="-187">
                <a:solidFill>
                  <a:srgbClr val="D9D9D9"/>
                </a:solidFill>
              </a:rPr>
              <a:t>a</a:t>
            </a:r>
            <a:r>
              <a:rPr baseline="-28000" spc="-195">
                <a:solidFill>
                  <a:srgbClr val="D9D9D9"/>
                </a:solidFill>
              </a:rPr>
              <a:t>n</a:t>
            </a:r>
            <a:r>
              <a:rPr baseline="-28000" spc="-187">
                <a:solidFill>
                  <a:srgbClr val="D9D9D9"/>
                </a:solidFill>
              </a:rPr>
              <a:t>c</a:t>
            </a:r>
            <a:r>
              <a:rPr baseline="-28000" spc="-232">
                <a:solidFill>
                  <a:srgbClr val="D9D9D9"/>
                </a:solidFill>
              </a:rPr>
              <a:t>e</a:t>
            </a:r>
            <a:r>
              <a:rPr baseline="-28000" spc="37">
                <a:solidFill>
                  <a:srgbClr val="D9D9D9"/>
                </a:solidFill>
              </a:rPr>
              <a:t>d</a:t>
            </a:r>
            <a:r>
              <a:rPr baseline="-28000" spc="-359">
                <a:solidFill>
                  <a:srgbClr val="D9D9D9"/>
                </a:solidFill>
              </a:rPr>
              <a:t>T</a:t>
            </a:r>
            <a:r>
              <a:rPr baseline="-28000" spc="-232">
                <a:solidFill>
                  <a:srgbClr val="D9D9D9"/>
                </a:solidFill>
              </a:rPr>
              <a:t>e</a:t>
            </a:r>
            <a:r>
              <a:rPr baseline="-28000" spc="-187">
                <a:solidFill>
                  <a:srgbClr val="D9D9D9"/>
                </a:solidFill>
              </a:rPr>
              <a:t>c</a:t>
            </a:r>
            <a:r>
              <a:rPr baseline="-28000" spc="-195">
                <a:solidFill>
                  <a:srgbClr val="D9D9D9"/>
                </a:solidFill>
              </a:rPr>
              <a:t>hn</a:t>
            </a:r>
            <a:r>
              <a:rPr baseline="-28000" spc="-150">
                <a:solidFill>
                  <a:srgbClr val="D9D9D9"/>
                </a:solidFill>
              </a:rPr>
              <a:t>i</a:t>
            </a:r>
            <a:r>
              <a:rPr baseline="-28000" spc="-254">
                <a:solidFill>
                  <a:srgbClr val="D9D9D9"/>
                </a:solidFill>
              </a:rPr>
              <a:t>q</a:t>
            </a:r>
            <a:r>
              <a:rPr baseline="-28000" spc="-225">
                <a:solidFill>
                  <a:srgbClr val="D9D9D9"/>
                </a:solidFill>
              </a:rPr>
              <a:t>u</a:t>
            </a:r>
            <a:r>
              <a:rPr baseline="-28000" spc="75">
                <a:solidFill>
                  <a:srgbClr val="D9D9D9"/>
                </a:solidFill>
              </a:rPr>
              <a:t>e</a:t>
            </a:r>
            <a:r>
              <a:rPr baseline="-28000" spc="-254">
                <a:solidFill>
                  <a:srgbClr val="D9D9D9"/>
                </a:solidFill>
              </a:rPr>
              <a:t>o</a:t>
            </a:r>
            <a:r>
              <a:rPr baseline="-28000" spc="-82">
                <a:solidFill>
                  <a:srgbClr val="D9D9D9"/>
                </a:solidFill>
              </a:rPr>
              <a:t>f</a:t>
            </a:r>
            <a:endParaRPr baseline="-28000"/>
          </a:p>
          <a:p>
            <a:pPr>
              <a:lnSpc>
                <a:spcPts val="1700"/>
              </a:lnSpc>
              <a:tabLst>
                <a:tab pos="10375900" algn="l"/>
              </a:tabLst>
              <a:defRPr baseline="-3999" spc="-247" sz="2200">
                <a:solidFill>
                  <a:srgbClr val="FFFFFF"/>
                </a:solidFill>
                <a:latin typeface="Trebuchet MS"/>
                <a:ea typeface="Trebuchet MS"/>
                <a:cs typeface="Trebuchet MS"/>
                <a:sym typeface="Trebuchet MS"/>
              </a:defRPr>
            </a:pPr>
            <a:r>
              <a:t>of</a:t>
            </a:r>
            <a:r>
              <a:rPr spc="-382"/>
              <a:t> </a:t>
            </a:r>
            <a:r>
              <a:rPr spc="-292"/>
              <a:t>Technology	</a:t>
            </a:r>
            <a:r>
              <a:rPr baseline="0" spc="-104" sz="1000">
                <a:solidFill>
                  <a:srgbClr val="D9D9D9"/>
                </a:solidFill>
              </a:rPr>
              <a:t>Artificial</a:t>
            </a:r>
            <a:r>
              <a:rPr baseline="0" spc="25" sz="1000">
                <a:solidFill>
                  <a:srgbClr val="D9D9D9"/>
                </a:solidFill>
              </a:rPr>
              <a:t> </a:t>
            </a:r>
            <a:r>
              <a:rPr baseline="0" spc="-104" sz="1000">
                <a:solidFill>
                  <a:srgbClr val="D9D9D9"/>
                </a:solidFill>
              </a:rPr>
              <a:t>Intelligence</a:t>
            </a:r>
          </a:p>
        </p:txBody>
      </p:sp>
      <p:grpSp>
        <p:nvGrpSpPr>
          <p:cNvPr id="244" name="object 3"/>
          <p:cNvGrpSpPr/>
          <p:nvPr/>
        </p:nvGrpSpPr>
        <p:grpSpPr>
          <a:xfrm>
            <a:off x="-1" y="-1"/>
            <a:ext cx="12192000" cy="603504"/>
            <a:chOff x="0" y="0"/>
            <a:chExt cx="12191999" cy="603503"/>
          </a:xfrm>
        </p:grpSpPr>
        <p:sp>
          <p:nvSpPr>
            <p:cNvPr id="241" name="object 4"/>
            <p:cNvSpPr/>
            <p:nvPr/>
          </p:nvSpPr>
          <p:spPr>
            <a:xfrm>
              <a:off x="-1" y="0"/>
              <a:ext cx="12192000" cy="603503"/>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sp>
          <p:nvSpPr>
            <p:cNvPr id="242" name="object 5"/>
            <p:cNvSpPr/>
            <p:nvPr/>
          </p:nvSpPr>
          <p:spPr>
            <a:xfrm>
              <a:off x="565402" y="126491"/>
              <a:ext cx="1888237" cy="464820"/>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sp>
          <p:nvSpPr>
            <p:cNvPr id="243" name="object 6"/>
            <p:cNvSpPr/>
            <p:nvPr/>
          </p:nvSpPr>
          <p:spPr>
            <a:xfrm>
              <a:off x="11756136" y="-1"/>
              <a:ext cx="374904" cy="504445"/>
            </a:xfrm>
            <a:prstGeom prst="rect">
              <a:avLst/>
            </a:prstGeom>
            <a:blipFill rotWithShape="1">
              <a:blip r:embed="rId5"/>
              <a:srcRect l="0" t="0" r="0" b="0"/>
              <a:stretch>
                <a:fillRect/>
              </a:stretch>
            </a:blipFill>
            <a:ln w="12700" cap="flat">
              <a:noFill/>
              <a:miter lim="400000"/>
            </a:ln>
            <a:effectLst/>
          </p:spPr>
          <p:txBody>
            <a:bodyPr wrap="square" lIns="0" tIns="0" rIns="0" bIns="0" numCol="1" anchor="t">
              <a:noAutofit/>
            </a:bodyPr>
            <a:lstStyle/>
            <a:p>
              <a:pPr/>
            </a:p>
          </p:txBody>
        </p:sp>
      </p:grpSp>
      <p:grpSp>
        <p:nvGrpSpPr>
          <p:cNvPr id="247" name="object 7"/>
          <p:cNvGrpSpPr/>
          <p:nvPr/>
        </p:nvGrpSpPr>
        <p:grpSpPr>
          <a:xfrm>
            <a:off x="-1" y="0"/>
            <a:ext cx="12192000" cy="603504"/>
            <a:chOff x="0" y="0"/>
            <a:chExt cx="12191999" cy="603502"/>
          </a:xfrm>
        </p:grpSpPr>
        <p:sp>
          <p:nvSpPr>
            <p:cNvPr id="245" name="object 8"/>
            <p:cNvSpPr/>
            <p:nvPr/>
          </p:nvSpPr>
          <p:spPr>
            <a:xfrm>
              <a:off x="-1" y="0"/>
              <a:ext cx="12192000" cy="603503"/>
            </a:xfrm>
            <a:prstGeom prst="rect">
              <a:avLst/>
            </a:prstGeom>
            <a:blipFill rotWithShape="1">
              <a:blip r:embed="rId6"/>
              <a:srcRect l="0" t="0" r="0" b="0"/>
              <a:stretch>
                <a:fillRect/>
              </a:stretch>
            </a:blipFill>
            <a:ln w="12700" cap="flat">
              <a:noFill/>
              <a:miter lim="400000"/>
            </a:ln>
            <a:effectLst/>
          </p:spPr>
          <p:txBody>
            <a:bodyPr wrap="square" lIns="0" tIns="0" rIns="0" bIns="0" numCol="1" anchor="t">
              <a:noAutofit/>
            </a:bodyPr>
            <a:lstStyle/>
            <a:p>
              <a:pPr/>
            </a:p>
          </p:txBody>
        </p:sp>
        <p:sp>
          <p:nvSpPr>
            <p:cNvPr id="246" name="object 9"/>
            <p:cNvSpPr/>
            <p:nvPr/>
          </p:nvSpPr>
          <p:spPr>
            <a:xfrm>
              <a:off x="565402" y="126491"/>
              <a:ext cx="1888237" cy="464820"/>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grpSp>
      <p:sp>
        <p:nvSpPr>
          <p:cNvPr id="248" name="object 10"/>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spcBef>
                <a:spcPts val="100"/>
              </a:spcBef>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49"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pPr/>
          </a:p>
        </p:txBody>
      </p:sp>
      <p:sp>
        <p:nvSpPr>
          <p:cNvPr id="250"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ts val="1300"/>
              </a:lnSpc>
              <a:spcBef>
                <a:spcPts val="100"/>
              </a:spcBef>
              <a:defRPr b="1" spc="45" sz="1200">
                <a:solidFill>
                  <a:srgbClr val="FFFFFF"/>
                </a:solidFill>
                <a:latin typeface="Arial"/>
                <a:ea typeface="Arial"/>
                <a:cs typeface="Arial"/>
                <a:sym typeface="Arial"/>
              </a:defRPr>
            </a:pPr>
            <a:r>
              <a:t>ATAI</a:t>
            </a:r>
          </a:p>
          <a:p>
            <a:pPr indent="12700">
              <a:lnSpc>
                <a:spcPts val="1100"/>
              </a:lnSpc>
              <a:defRPr spc="-120" sz="1000">
                <a:solidFill>
                  <a:srgbClr val="D9D9D9"/>
                </a:solidFill>
                <a:latin typeface="Trebuchet MS"/>
                <a:ea typeface="Trebuchet MS"/>
                <a:cs typeface="Trebuchet MS"/>
                <a:sym typeface="Trebuchet MS"/>
              </a:defRPr>
            </a:pPr>
            <a:r>
              <a:t>AdvancedTechniqueof</a:t>
            </a:r>
          </a:p>
          <a:p>
            <a:pPr indent="12700">
              <a:defRPr spc="-104" sz="1000">
                <a:solidFill>
                  <a:srgbClr val="D9D9D9"/>
                </a:solidFill>
                <a:latin typeface="Trebuchet MS"/>
                <a:ea typeface="Trebuchet MS"/>
                <a:cs typeface="Trebuchet MS"/>
                <a:sym typeface="Trebuchet MS"/>
              </a:defRPr>
            </a:pPr>
            <a:r>
              <a:t>Artificial</a:t>
            </a:r>
            <a:r>
              <a:rPr spc="25"/>
              <a:t> </a:t>
            </a:r>
            <a:r>
              <a:t>Intelligence</a:t>
            </a:r>
          </a:p>
        </p:txBody>
      </p:sp>
      <p:grpSp>
        <p:nvGrpSpPr>
          <p:cNvPr id="253" name="object 13"/>
          <p:cNvGrpSpPr/>
          <p:nvPr/>
        </p:nvGrpSpPr>
        <p:grpSpPr>
          <a:xfrm>
            <a:off x="4535423" y="531875"/>
            <a:ext cx="3117343" cy="1040131"/>
            <a:chOff x="0" y="0"/>
            <a:chExt cx="3117342" cy="1040129"/>
          </a:xfrm>
        </p:grpSpPr>
        <p:sp>
          <p:nvSpPr>
            <p:cNvPr id="251" name="object 14"/>
            <p:cNvSpPr/>
            <p:nvPr/>
          </p:nvSpPr>
          <p:spPr>
            <a:xfrm>
              <a:off x="293915" y="618716"/>
              <a:ext cx="2521900" cy="154510"/>
            </a:xfrm>
            <a:prstGeom prst="rect">
              <a:avLst/>
            </a:prstGeom>
            <a:blipFill rotWithShape="1">
              <a:blip r:embed="rId7"/>
              <a:srcRect l="0" t="0" r="0" b="0"/>
              <a:stretch>
                <a:fillRect/>
              </a:stretch>
            </a:blipFill>
            <a:ln w="12700" cap="flat">
              <a:noFill/>
              <a:miter lim="400000"/>
            </a:ln>
            <a:effectLst/>
          </p:spPr>
          <p:txBody>
            <a:bodyPr wrap="square" lIns="0" tIns="0" rIns="0" bIns="0" numCol="1" anchor="t">
              <a:noAutofit/>
            </a:bodyPr>
            <a:lstStyle/>
            <a:p>
              <a:pPr/>
            </a:p>
          </p:txBody>
        </p:sp>
        <p:sp>
          <p:nvSpPr>
            <p:cNvPr id="252" name="object 15"/>
            <p:cNvSpPr/>
            <p:nvPr/>
          </p:nvSpPr>
          <p:spPr>
            <a:xfrm>
              <a:off x="0" y="0"/>
              <a:ext cx="3117343" cy="1040130"/>
            </a:xfrm>
            <a:prstGeom prst="rect">
              <a:avLst/>
            </a:prstGeom>
            <a:blipFill rotWithShape="1">
              <a:blip r:embed="rId8"/>
              <a:srcRect l="0" t="0" r="0" b="0"/>
              <a:stretch>
                <a:fillRect/>
              </a:stretch>
            </a:blipFill>
            <a:ln w="12700" cap="flat">
              <a:noFill/>
              <a:miter lim="400000"/>
            </a:ln>
            <a:effectLst/>
          </p:spPr>
          <p:txBody>
            <a:bodyPr wrap="square" lIns="0" tIns="0" rIns="0" bIns="0" numCol="1" anchor="t">
              <a:noAutofit/>
            </a:bodyPr>
            <a:lstStyle/>
            <a:p>
              <a:pPr/>
            </a:p>
          </p:txBody>
        </p:sp>
      </p:grpSp>
      <p:sp>
        <p:nvSpPr>
          <p:cNvPr id="254" name="object 16"/>
          <p:cNvSpPr txBox="1"/>
          <p:nvPr/>
        </p:nvSpPr>
        <p:spPr>
          <a:xfrm>
            <a:off x="4839460" y="695196"/>
            <a:ext cx="2514601" cy="5139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5" sz="3600">
                <a:solidFill>
                  <a:srgbClr val="001F5F"/>
                </a:solidFill>
                <a:latin typeface="Times New Roman"/>
                <a:ea typeface="Times New Roman"/>
                <a:cs typeface="Times New Roman"/>
                <a:sym typeface="Times New Roman"/>
              </a:defRPr>
            </a:lvl1pPr>
          </a:lstStyle>
          <a:p>
            <a:pPr/>
            <a:r>
              <a:t>Experiments</a:t>
            </a:r>
          </a:p>
        </p:txBody>
      </p:sp>
      <p:pic>
        <p:nvPicPr>
          <p:cNvPr id="255" name="截屏2025-01-23 17.10.24.png" descr="截屏2025-01-23 17.10.24.png"/>
          <p:cNvPicPr>
            <a:picLocks noChangeAspect="1"/>
          </p:cNvPicPr>
          <p:nvPr/>
        </p:nvPicPr>
        <p:blipFill>
          <a:blip r:embed="rId9">
            <a:extLst/>
          </a:blip>
          <a:stretch>
            <a:fillRect/>
          </a:stretch>
        </p:blipFill>
        <p:spPr>
          <a:xfrm>
            <a:off x="834807" y="2711470"/>
            <a:ext cx="4394201" cy="2082801"/>
          </a:xfrm>
          <a:prstGeom prst="rect">
            <a:avLst/>
          </a:prstGeom>
          <a:ln w="12700">
            <a:miter lim="400000"/>
          </a:ln>
        </p:spPr>
      </p:pic>
      <p:pic>
        <p:nvPicPr>
          <p:cNvPr id="256" name="截屏2025-01-23 17.11.00.png" descr="截屏2025-01-23 17.11.00.png"/>
          <p:cNvPicPr>
            <a:picLocks noChangeAspect="1"/>
          </p:cNvPicPr>
          <p:nvPr/>
        </p:nvPicPr>
        <p:blipFill>
          <a:blip r:embed="rId10">
            <a:extLst/>
          </a:blip>
          <a:stretch>
            <a:fillRect/>
          </a:stretch>
        </p:blipFill>
        <p:spPr>
          <a:xfrm>
            <a:off x="6054224" y="1564769"/>
            <a:ext cx="5425584" cy="473295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object 2"/>
          <p:cNvSpPr txBox="1"/>
          <p:nvPr/>
        </p:nvSpPr>
        <p:spPr>
          <a:xfrm>
            <a:off x="657147" y="58542"/>
            <a:ext cx="11349992" cy="4760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82294" algn="r">
              <a:lnSpc>
                <a:spcPts val="800"/>
              </a:lnSpc>
              <a:defRPr b="1" spc="30" sz="1200">
                <a:solidFill>
                  <a:srgbClr val="FFFFFF"/>
                </a:solidFill>
                <a:latin typeface="Arial"/>
                <a:ea typeface="Arial"/>
                <a:cs typeface="Arial"/>
                <a:sym typeface="Arial"/>
              </a:defRPr>
            </a:pPr>
            <a:r>
              <a:t>AT</a:t>
            </a:r>
            <a:r>
              <a:rPr spc="55"/>
              <a:t>AI</a:t>
            </a:r>
          </a:p>
          <a:p>
            <a:pPr>
              <a:lnSpc>
                <a:spcPts val="1100"/>
              </a:lnSpc>
              <a:tabLst>
                <a:tab pos="10375900" algn="l"/>
              </a:tabLst>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20"/>
              <a:t>y</a:t>
            </a:r>
            <a:r>
              <a:rPr spc="0"/>
              <a:t>	</a:t>
            </a:r>
            <a:r>
              <a:rPr baseline="-28000" spc="-225">
                <a:solidFill>
                  <a:srgbClr val="D9D9D9"/>
                </a:solidFill>
              </a:rPr>
              <a:t>A</a:t>
            </a:r>
            <a:r>
              <a:rPr baseline="-28000" spc="-254">
                <a:solidFill>
                  <a:srgbClr val="D9D9D9"/>
                </a:solidFill>
              </a:rPr>
              <a:t>d</a:t>
            </a:r>
            <a:r>
              <a:rPr baseline="-28000" spc="-165">
                <a:solidFill>
                  <a:srgbClr val="D9D9D9"/>
                </a:solidFill>
              </a:rPr>
              <a:t>v</a:t>
            </a:r>
            <a:r>
              <a:rPr baseline="-28000" spc="-187">
                <a:solidFill>
                  <a:srgbClr val="D9D9D9"/>
                </a:solidFill>
              </a:rPr>
              <a:t>a</a:t>
            </a:r>
            <a:r>
              <a:rPr baseline="-28000" spc="-195">
                <a:solidFill>
                  <a:srgbClr val="D9D9D9"/>
                </a:solidFill>
              </a:rPr>
              <a:t>n</a:t>
            </a:r>
            <a:r>
              <a:rPr baseline="-28000" spc="-187">
                <a:solidFill>
                  <a:srgbClr val="D9D9D9"/>
                </a:solidFill>
              </a:rPr>
              <a:t>c</a:t>
            </a:r>
            <a:r>
              <a:rPr baseline="-28000" spc="-232">
                <a:solidFill>
                  <a:srgbClr val="D9D9D9"/>
                </a:solidFill>
              </a:rPr>
              <a:t>e</a:t>
            </a:r>
            <a:r>
              <a:rPr baseline="-28000" spc="37">
                <a:solidFill>
                  <a:srgbClr val="D9D9D9"/>
                </a:solidFill>
              </a:rPr>
              <a:t>d</a:t>
            </a:r>
            <a:r>
              <a:rPr baseline="-28000" spc="-359">
                <a:solidFill>
                  <a:srgbClr val="D9D9D9"/>
                </a:solidFill>
              </a:rPr>
              <a:t>T</a:t>
            </a:r>
            <a:r>
              <a:rPr baseline="-28000" spc="-232">
                <a:solidFill>
                  <a:srgbClr val="D9D9D9"/>
                </a:solidFill>
              </a:rPr>
              <a:t>e</a:t>
            </a:r>
            <a:r>
              <a:rPr baseline="-28000" spc="-187">
                <a:solidFill>
                  <a:srgbClr val="D9D9D9"/>
                </a:solidFill>
              </a:rPr>
              <a:t>c</a:t>
            </a:r>
            <a:r>
              <a:rPr baseline="-28000" spc="-195">
                <a:solidFill>
                  <a:srgbClr val="D9D9D9"/>
                </a:solidFill>
              </a:rPr>
              <a:t>hn</a:t>
            </a:r>
            <a:r>
              <a:rPr baseline="-28000" spc="-150">
                <a:solidFill>
                  <a:srgbClr val="D9D9D9"/>
                </a:solidFill>
              </a:rPr>
              <a:t>i</a:t>
            </a:r>
            <a:r>
              <a:rPr baseline="-28000" spc="-254">
                <a:solidFill>
                  <a:srgbClr val="D9D9D9"/>
                </a:solidFill>
              </a:rPr>
              <a:t>q</a:t>
            </a:r>
            <a:r>
              <a:rPr baseline="-28000" spc="-225">
                <a:solidFill>
                  <a:srgbClr val="D9D9D9"/>
                </a:solidFill>
              </a:rPr>
              <a:t>u</a:t>
            </a:r>
            <a:r>
              <a:rPr baseline="-28000" spc="75">
                <a:solidFill>
                  <a:srgbClr val="D9D9D9"/>
                </a:solidFill>
              </a:rPr>
              <a:t>e</a:t>
            </a:r>
            <a:r>
              <a:rPr baseline="-28000" spc="-254">
                <a:solidFill>
                  <a:srgbClr val="D9D9D9"/>
                </a:solidFill>
              </a:rPr>
              <a:t>o</a:t>
            </a:r>
            <a:r>
              <a:rPr baseline="-28000" spc="-82">
                <a:solidFill>
                  <a:srgbClr val="D9D9D9"/>
                </a:solidFill>
              </a:rPr>
              <a:t>f</a:t>
            </a:r>
            <a:endParaRPr baseline="-28000"/>
          </a:p>
          <a:p>
            <a:pPr>
              <a:lnSpc>
                <a:spcPts val="1700"/>
              </a:lnSpc>
              <a:tabLst>
                <a:tab pos="10375900" algn="l"/>
              </a:tabLst>
              <a:defRPr baseline="-3999" spc="-247" sz="2200">
                <a:solidFill>
                  <a:srgbClr val="FFFFFF"/>
                </a:solidFill>
                <a:latin typeface="Trebuchet MS"/>
                <a:ea typeface="Trebuchet MS"/>
                <a:cs typeface="Trebuchet MS"/>
                <a:sym typeface="Trebuchet MS"/>
              </a:defRPr>
            </a:pPr>
            <a:r>
              <a:t>of</a:t>
            </a:r>
            <a:r>
              <a:rPr spc="-382"/>
              <a:t> </a:t>
            </a:r>
            <a:r>
              <a:rPr spc="-292"/>
              <a:t>Technology	</a:t>
            </a:r>
            <a:r>
              <a:rPr baseline="0" spc="-104" sz="1000">
                <a:solidFill>
                  <a:srgbClr val="D9D9D9"/>
                </a:solidFill>
              </a:rPr>
              <a:t>Artificial</a:t>
            </a:r>
            <a:r>
              <a:rPr baseline="0" spc="25" sz="1000">
                <a:solidFill>
                  <a:srgbClr val="D9D9D9"/>
                </a:solidFill>
              </a:rPr>
              <a:t> </a:t>
            </a:r>
            <a:r>
              <a:rPr baseline="0" spc="-104" sz="1000">
                <a:solidFill>
                  <a:srgbClr val="D9D9D9"/>
                </a:solidFill>
              </a:rPr>
              <a:t>Intelligence</a:t>
            </a:r>
          </a:p>
        </p:txBody>
      </p:sp>
      <p:grpSp>
        <p:nvGrpSpPr>
          <p:cNvPr id="264" name="object 3"/>
          <p:cNvGrpSpPr/>
          <p:nvPr/>
        </p:nvGrpSpPr>
        <p:grpSpPr>
          <a:xfrm>
            <a:off x="-1" y="-1"/>
            <a:ext cx="12192000" cy="603504"/>
            <a:chOff x="0" y="0"/>
            <a:chExt cx="12191999" cy="603503"/>
          </a:xfrm>
        </p:grpSpPr>
        <p:sp>
          <p:nvSpPr>
            <p:cNvPr id="261" name="object 4"/>
            <p:cNvSpPr/>
            <p:nvPr/>
          </p:nvSpPr>
          <p:spPr>
            <a:xfrm>
              <a:off x="-1" y="0"/>
              <a:ext cx="12192000" cy="603503"/>
            </a:xfrm>
            <a:prstGeom prst="rect">
              <a:avLst/>
            </a:prstGeom>
            <a:blipFill rotWithShape="1">
              <a:blip r:embed="rId3"/>
              <a:srcRect l="0" t="0" r="0" b="0"/>
              <a:stretch>
                <a:fillRect/>
              </a:stretch>
            </a:blipFill>
            <a:ln w="12700" cap="flat">
              <a:noFill/>
              <a:miter lim="400000"/>
            </a:ln>
            <a:effectLst/>
          </p:spPr>
          <p:txBody>
            <a:bodyPr wrap="square" lIns="0" tIns="0" rIns="0" bIns="0" numCol="1" anchor="t">
              <a:noAutofit/>
            </a:bodyPr>
            <a:lstStyle/>
            <a:p>
              <a:pPr/>
            </a:p>
          </p:txBody>
        </p:sp>
        <p:sp>
          <p:nvSpPr>
            <p:cNvPr id="262" name="object 5"/>
            <p:cNvSpPr/>
            <p:nvPr/>
          </p:nvSpPr>
          <p:spPr>
            <a:xfrm>
              <a:off x="565402" y="126491"/>
              <a:ext cx="1888237" cy="464820"/>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sp>
          <p:nvSpPr>
            <p:cNvPr id="263" name="object 6"/>
            <p:cNvSpPr/>
            <p:nvPr/>
          </p:nvSpPr>
          <p:spPr>
            <a:xfrm>
              <a:off x="11756136" y="-1"/>
              <a:ext cx="374904" cy="504445"/>
            </a:xfrm>
            <a:prstGeom prst="rect">
              <a:avLst/>
            </a:prstGeom>
            <a:blipFill rotWithShape="1">
              <a:blip r:embed="rId5"/>
              <a:srcRect l="0" t="0" r="0" b="0"/>
              <a:stretch>
                <a:fillRect/>
              </a:stretch>
            </a:blipFill>
            <a:ln w="12700" cap="flat">
              <a:noFill/>
              <a:miter lim="400000"/>
            </a:ln>
            <a:effectLst/>
          </p:spPr>
          <p:txBody>
            <a:bodyPr wrap="square" lIns="0" tIns="0" rIns="0" bIns="0" numCol="1" anchor="t">
              <a:noAutofit/>
            </a:bodyPr>
            <a:lstStyle/>
            <a:p>
              <a:pPr/>
            </a:p>
          </p:txBody>
        </p:sp>
      </p:grpSp>
      <p:grpSp>
        <p:nvGrpSpPr>
          <p:cNvPr id="267" name="object 7"/>
          <p:cNvGrpSpPr/>
          <p:nvPr/>
        </p:nvGrpSpPr>
        <p:grpSpPr>
          <a:xfrm>
            <a:off x="-1" y="0"/>
            <a:ext cx="12192000" cy="603504"/>
            <a:chOff x="0" y="0"/>
            <a:chExt cx="12191999" cy="603502"/>
          </a:xfrm>
        </p:grpSpPr>
        <p:sp>
          <p:nvSpPr>
            <p:cNvPr id="265" name="object 8"/>
            <p:cNvSpPr/>
            <p:nvPr/>
          </p:nvSpPr>
          <p:spPr>
            <a:xfrm>
              <a:off x="-1" y="0"/>
              <a:ext cx="12192000" cy="603503"/>
            </a:xfrm>
            <a:prstGeom prst="rect">
              <a:avLst/>
            </a:prstGeom>
            <a:blipFill rotWithShape="1">
              <a:blip r:embed="rId6"/>
              <a:srcRect l="0" t="0" r="0" b="0"/>
              <a:stretch>
                <a:fillRect/>
              </a:stretch>
            </a:blipFill>
            <a:ln w="12700" cap="flat">
              <a:noFill/>
              <a:miter lim="400000"/>
            </a:ln>
            <a:effectLst/>
          </p:spPr>
          <p:txBody>
            <a:bodyPr wrap="square" lIns="0" tIns="0" rIns="0" bIns="0" numCol="1" anchor="t">
              <a:noAutofit/>
            </a:bodyPr>
            <a:lstStyle/>
            <a:p>
              <a:pPr/>
            </a:p>
          </p:txBody>
        </p:sp>
        <p:sp>
          <p:nvSpPr>
            <p:cNvPr id="266" name="object 9"/>
            <p:cNvSpPr/>
            <p:nvPr/>
          </p:nvSpPr>
          <p:spPr>
            <a:xfrm>
              <a:off x="565402" y="126491"/>
              <a:ext cx="1888237" cy="464820"/>
            </a:xfrm>
            <a:prstGeom prst="rect">
              <a:avLst/>
            </a:prstGeom>
            <a:blipFill rotWithShape="1">
              <a:blip r:embed="rId4"/>
              <a:srcRect l="0" t="0" r="0" b="0"/>
              <a:stretch>
                <a:fillRect/>
              </a:stretch>
            </a:blipFill>
            <a:ln w="12700" cap="flat">
              <a:noFill/>
              <a:miter lim="400000"/>
            </a:ln>
            <a:effectLst/>
          </p:spPr>
          <p:txBody>
            <a:bodyPr wrap="square" lIns="0" tIns="0" rIns="0" bIns="0" numCol="1" anchor="t">
              <a:noAutofit/>
            </a:bodyPr>
            <a:lstStyle/>
            <a:p>
              <a:pPr/>
            </a:p>
          </p:txBody>
        </p:sp>
      </p:grpSp>
      <p:sp>
        <p:nvSpPr>
          <p:cNvPr id="268" name="object 10"/>
          <p:cNvSpPr txBox="1"/>
          <p:nvPr/>
        </p:nvSpPr>
        <p:spPr>
          <a:xfrm>
            <a:off x="644448" y="99314"/>
            <a:ext cx="1370331"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spcBef>
                <a:spcPts val="100"/>
              </a:spcBef>
              <a:defRPr spc="-275" sz="1500">
                <a:solidFill>
                  <a:srgbClr val="FFFFFF"/>
                </a:solidFill>
                <a:latin typeface="Trebuchet MS"/>
                <a:ea typeface="Trebuchet MS"/>
                <a:cs typeface="Trebuchet MS"/>
                <a:sym typeface="Trebuchet MS"/>
              </a:defRPr>
            </a:pPr>
            <a:r>
              <a:t>C</a:t>
            </a:r>
            <a:r>
              <a:rPr spc="-204"/>
              <a:t>h</a:t>
            </a:r>
            <a:r>
              <a:rPr spc="-245"/>
              <a:t>o</a:t>
            </a:r>
            <a:r>
              <a:rPr spc="-175"/>
              <a:t>n</a:t>
            </a:r>
            <a:r>
              <a:rPr spc="-180"/>
              <a:t>g</a:t>
            </a:r>
            <a:r>
              <a:rPr spc="-240"/>
              <a:t>q</a:t>
            </a:r>
            <a:r>
              <a:rPr spc="-135"/>
              <a:t>i</a:t>
            </a:r>
            <a:r>
              <a:rPr spc="-180"/>
              <a:t>n</a:t>
            </a:r>
            <a:r>
              <a:rPr spc="114"/>
              <a:t>g</a:t>
            </a:r>
            <a:r>
              <a:rPr spc="-365"/>
              <a:t>U</a:t>
            </a:r>
            <a:r>
              <a:rPr spc="-200"/>
              <a:t>n</a:t>
            </a:r>
            <a:r>
              <a:rPr spc="-135"/>
              <a:t>i</a:t>
            </a:r>
            <a:r>
              <a:rPr spc="-160"/>
              <a:t>v</a:t>
            </a:r>
            <a:r>
              <a:rPr spc="-234"/>
              <a:t>e</a:t>
            </a:r>
            <a:r>
              <a:rPr spc="-120"/>
              <a:t>r</a:t>
            </a:r>
            <a:r>
              <a:rPr spc="-70"/>
              <a:t>s</a:t>
            </a:r>
            <a:r>
              <a:rPr spc="-135"/>
              <a:t>i</a:t>
            </a:r>
            <a:r>
              <a:rPr spc="-204"/>
              <a:t>t</a:t>
            </a:r>
            <a:r>
              <a:rPr spc="-15"/>
              <a:t>y  </a:t>
            </a:r>
            <a:r>
              <a:rPr spc="-165"/>
              <a:t>of</a:t>
            </a:r>
            <a:r>
              <a:rPr spc="-265"/>
              <a:t> </a:t>
            </a:r>
            <a:r>
              <a:rPr spc="-195"/>
              <a:t>Technology</a:t>
            </a:r>
          </a:p>
        </p:txBody>
      </p:sp>
      <p:sp>
        <p:nvSpPr>
          <p:cNvPr id="269" name="object 11"/>
          <p:cNvSpPr/>
          <p:nvPr/>
        </p:nvSpPr>
        <p:spPr>
          <a:xfrm>
            <a:off x="11782042" y="-1"/>
            <a:ext cx="339852" cy="504446"/>
          </a:xfrm>
          <a:prstGeom prst="rect">
            <a:avLst/>
          </a:prstGeom>
          <a:blipFill>
            <a:blip r:embed="rId5"/>
            <a:stretch>
              <a:fillRect/>
            </a:stretch>
          </a:blipFill>
          <a:ln w="12700">
            <a:miter lim="400000"/>
          </a:ln>
        </p:spPr>
        <p:txBody>
          <a:bodyPr lIns="0" tIns="0" rIns="0" bIns="0"/>
          <a:lstStyle/>
          <a:p>
            <a:pPr/>
          </a:p>
        </p:txBody>
      </p:sp>
      <p:sp>
        <p:nvSpPr>
          <p:cNvPr id="270" name="object 12"/>
          <p:cNvSpPr txBox="1"/>
          <p:nvPr/>
        </p:nvSpPr>
        <p:spPr>
          <a:xfrm>
            <a:off x="11024361" y="58801"/>
            <a:ext cx="995045"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lnSpc>
                <a:spcPts val="1300"/>
              </a:lnSpc>
              <a:spcBef>
                <a:spcPts val="100"/>
              </a:spcBef>
              <a:defRPr b="1" spc="45" sz="1200">
                <a:solidFill>
                  <a:srgbClr val="FFFFFF"/>
                </a:solidFill>
                <a:latin typeface="Arial"/>
                <a:ea typeface="Arial"/>
                <a:cs typeface="Arial"/>
                <a:sym typeface="Arial"/>
              </a:defRPr>
            </a:pPr>
            <a:r>
              <a:t>ATAI</a:t>
            </a:r>
          </a:p>
          <a:p>
            <a:pPr indent="12700">
              <a:lnSpc>
                <a:spcPts val="1100"/>
              </a:lnSpc>
              <a:defRPr spc="-120" sz="1000">
                <a:solidFill>
                  <a:srgbClr val="D9D9D9"/>
                </a:solidFill>
                <a:latin typeface="Trebuchet MS"/>
                <a:ea typeface="Trebuchet MS"/>
                <a:cs typeface="Trebuchet MS"/>
                <a:sym typeface="Trebuchet MS"/>
              </a:defRPr>
            </a:pPr>
            <a:r>
              <a:t>AdvancedTechniqueof</a:t>
            </a:r>
          </a:p>
          <a:p>
            <a:pPr indent="12700">
              <a:defRPr spc="-104" sz="1000">
                <a:solidFill>
                  <a:srgbClr val="D9D9D9"/>
                </a:solidFill>
                <a:latin typeface="Trebuchet MS"/>
                <a:ea typeface="Trebuchet MS"/>
                <a:cs typeface="Trebuchet MS"/>
                <a:sym typeface="Trebuchet MS"/>
              </a:defRPr>
            </a:pPr>
            <a:r>
              <a:t>Artificial</a:t>
            </a:r>
            <a:r>
              <a:rPr spc="25"/>
              <a:t> </a:t>
            </a:r>
            <a:r>
              <a:t>Intelligence</a:t>
            </a:r>
          </a:p>
        </p:txBody>
      </p:sp>
      <p:grpSp>
        <p:nvGrpSpPr>
          <p:cNvPr id="273" name="object 13"/>
          <p:cNvGrpSpPr/>
          <p:nvPr/>
        </p:nvGrpSpPr>
        <p:grpSpPr>
          <a:xfrm>
            <a:off x="4535423" y="531875"/>
            <a:ext cx="3117343" cy="1040131"/>
            <a:chOff x="0" y="0"/>
            <a:chExt cx="3117342" cy="1040129"/>
          </a:xfrm>
        </p:grpSpPr>
        <p:sp>
          <p:nvSpPr>
            <p:cNvPr id="271" name="object 14"/>
            <p:cNvSpPr/>
            <p:nvPr/>
          </p:nvSpPr>
          <p:spPr>
            <a:xfrm>
              <a:off x="293915" y="618716"/>
              <a:ext cx="2521900" cy="154510"/>
            </a:xfrm>
            <a:prstGeom prst="rect">
              <a:avLst/>
            </a:prstGeom>
            <a:blipFill rotWithShape="1">
              <a:blip r:embed="rId7"/>
              <a:srcRect l="0" t="0" r="0" b="0"/>
              <a:stretch>
                <a:fillRect/>
              </a:stretch>
            </a:blipFill>
            <a:ln w="12700" cap="flat">
              <a:noFill/>
              <a:miter lim="400000"/>
            </a:ln>
            <a:effectLst/>
          </p:spPr>
          <p:txBody>
            <a:bodyPr wrap="square" lIns="0" tIns="0" rIns="0" bIns="0" numCol="1" anchor="t">
              <a:noAutofit/>
            </a:bodyPr>
            <a:lstStyle/>
            <a:p>
              <a:pPr/>
            </a:p>
          </p:txBody>
        </p:sp>
        <p:sp>
          <p:nvSpPr>
            <p:cNvPr id="272" name="object 15"/>
            <p:cNvSpPr/>
            <p:nvPr/>
          </p:nvSpPr>
          <p:spPr>
            <a:xfrm>
              <a:off x="0" y="0"/>
              <a:ext cx="3117343" cy="1040130"/>
            </a:xfrm>
            <a:prstGeom prst="rect">
              <a:avLst/>
            </a:prstGeom>
            <a:blipFill rotWithShape="1">
              <a:blip r:embed="rId8"/>
              <a:srcRect l="0" t="0" r="0" b="0"/>
              <a:stretch>
                <a:fillRect/>
              </a:stretch>
            </a:blipFill>
            <a:ln w="12700" cap="flat">
              <a:noFill/>
              <a:miter lim="400000"/>
            </a:ln>
            <a:effectLst/>
          </p:spPr>
          <p:txBody>
            <a:bodyPr wrap="square" lIns="0" tIns="0" rIns="0" bIns="0" numCol="1" anchor="t">
              <a:noAutofit/>
            </a:bodyPr>
            <a:lstStyle/>
            <a:p>
              <a:pPr/>
            </a:p>
          </p:txBody>
        </p:sp>
      </p:grpSp>
      <p:sp>
        <p:nvSpPr>
          <p:cNvPr id="274" name="object 16"/>
          <p:cNvSpPr txBox="1"/>
          <p:nvPr/>
        </p:nvSpPr>
        <p:spPr>
          <a:xfrm>
            <a:off x="4839460" y="695196"/>
            <a:ext cx="2514601" cy="5139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pc="-5" sz="3600">
                <a:solidFill>
                  <a:srgbClr val="001F5F"/>
                </a:solidFill>
                <a:latin typeface="Times New Roman"/>
                <a:ea typeface="Times New Roman"/>
                <a:cs typeface="Times New Roman"/>
                <a:sym typeface="Times New Roman"/>
              </a:defRPr>
            </a:lvl1pPr>
          </a:lstStyle>
          <a:p>
            <a:pPr/>
            <a:r>
              <a:t>Experiments</a:t>
            </a:r>
          </a:p>
        </p:txBody>
      </p:sp>
      <p:pic>
        <p:nvPicPr>
          <p:cNvPr id="275" name="截屏2025-01-23 17.11.53.png" descr="截屏2025-01-23 17.11.53.png"/>
          <p:cNvPicPr>
            <a:picLocks noChangeAspect="1"/>
          </p:cNvPicPr>
          <p:nvPr/>
        </p:nvPicPr>
        <p:blipFill>
          <a:blip r:embed="rId9">
            <a:extLst/>
          </a:blip>
          <a:stretch>
            <a:fillRect/>
          </a:stretch>
        </p:blipFill>
        <p:spPr>
          <a:xfrm>
            <a:off x="1249206" y="2040361"/>
            <a:ext cx="9436101" cy="30353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